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uckiest Guy" charset="1" panose="02000506000000020004"/>
      <p:regular r:id="rId12"/>
    </p:embeddedFont>
    <p:embeddedFont>
      <p:font typeface="뉴요커" charset="1" panose="02020603020101020101"/>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14" Target="../media/image71.png" Type="http://schemas.openxmlformats.org/officeDocument/2006/relationships/image"/><Relationship Id="rId15" Target="../media/image7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73.png" Type="http://schemas.openxmlformats.org/officeDocument/2006/relationships/image"/><Relationship Id="rId15" Target="../media/image7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75.png" Type="http://schemas.openxmlformats.org/officeDocument/2006/relationships/image"/><Relationship Id="rId15" Target="../media/image7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81.png" Type="http://schemas.openxmlformats.org/officeDocument/2006/relationships/image"/><Relationship Id="rId15" Target="../media/image82.png" Type="http://schemas.openxmlformats.org/officeDocument/2006/relationships/image"/><Relationship Id="rId16" Target="../media/image8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8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1.png" Type="http://schemas.openxmlformats.org/officeDocument/2006/relationships/image"/><Relationship Id="rId20" Target="../media/image23.png" Type="http://schemas.openxmlformats.org/officeDocument/2006/relationships/image"/><Relationship Id="rId21" Target="../media/image24.sv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64.png" Type="http://schemas.openxmlformats.org/officeDocument/2006/relationships/image"/><Relationship Id="rId15" Target="../media/image65.png" Type="http://schemas.openxmlformats.org/officeDocument/2006/relationships/image"/><Relationship Id="rId16"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418791"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391" y="173983"/>
            <a:ext cx="1930926" cy="4113458"/>
          </a:xfrm>
          <a:custGeom>
            <a:avLst/>
            <a:gdLst/>
            <a:ahLst/>
            <a:cxnLst/>
            <a:rect r="r" b="b" t="t" l="l"/>
            <a:pathLst>
              <a:path h="4113458" w="1930926">
                <a:moveTo>
                  <a:pt x="0" y="0"/>
                </a:moveTo>
                <a:lnTo>
                  <a:pt x="1930927" y="0"/>
                </a:lnTo>
                <a:lnTo>
                  <a:pt x="1930927" y="4113458"/>
                </a:lnTo>
                <a:lnTo>
                  <a:pt x="0" y="4113458"/>
                </a:lnTo>
                <a:lnTo>
                  <a:pt x="0" y="0"/>
                </a:lnTo>
                <a:close/>
              </a:path>
            </a:pathLst>
          </a:custGeom>
          <a:blipFill>
            <a:blip r:embed="rId4"/>
            <a:stretch>
              <a:fillRect l="0" t="0" r="0" b="0"/>
            </a:stretch>
          </a:blipFill>
        </p:spPr>
      </p:sp>
      <p:sp>
        <p:nvSpPr>
          <p:cNvPr name="TextBox 4" id="4"/>
          <p:cNvSpPr txBox="true"/>
          <p:nvPr/>
        </p:nvSpPr>
        <p:spPr>
          <a:xfrm rot="0">
            <a:off x="2472537" y="832570"/>
            <a:ext cx="15102179" cy="2701034"/>
          </a:xfrm>
          <a:prstGeom prst="rect">
            <a:avLst/>
          </a:prstGeom>
        </p:spPr>
        <p:txBody>
          <a:bodyPr anchor="t" rtlCol="false" tIns="0" lIns="0" bIns="0" rIns="0">
            <a:spAutoFit/>
          </a:bodyPr>
          <a:lstStyle/>
          <a:p>
            <a:pPr algn="ctr">
              <a:lnSpc>
                <a:spcPts val="7196"/>
              </a:lnSpc>
            </a:pPr>
            <a:r>
              <a:rPr lang="en-US" sz="5140">
                <a:solidFill>
                  <a:srgbClr val="86B102"/>
                </a:solidFill>
                <a:latin typeface="Luckiest Guy"/>
              </a:rPr>
              <a:t>Vivekanand Education Society’s Institute Of Technology Department Of Information Technology</a:t>
            </a:r>
          </a:p>
        </p:txBody>
      </p:sp>
      <p:sp>
        <p:nvSpPr>
          <p:cNvPr name="TextBox 5" id="5"/>
          <p:cNvSpPr txBox="true"/>
          <p:nvPr/>
        </p:nvSpPr>
        <p:spPr>
          <a:xfrm rot="0">
            <a:off x="5116788" y="4568115"/>
            <a:ext cx="8054424" cy="1503195"/>
          </a:xfrm>
          <a:prstGeom prst="rect">
            <a:avLst/>
          </a:prstGeom>
        </p:spPr>
        <p:txBody>
          <a:bodyPr anchor="t" rtlCol="false" tIns="0" lIns="0" bIns="0" rIns="0">
            <a:spAutoFit/>
          </a:bodyPr>
          <a:lstStyle/>
          <a:p>
            <a:pPr algn="ctr">
              <a:lnSpc>
                <a:spcPts val="10983"/>
              </a:lnSpc>
            </a:pPr>
            <a:r>
              <a:rPr lang="en-US" sz="12203">
                <a:solidFill>
                  <a:srgbClr val="985E3D"/>
                </a:solidFill>
                <a:latin typeface="Garet"/>
              </a:rPr>
              <a:t>NIBBLES</a:t>
            </a:r>
          </a:p>
        </p:txBody>
      </p:sp>
      <p:sp>
        <p:nvSpPr>
          <p:cNvPr name="Freeform 6" id="6"/>
          <p:cNvSpPr/>
          <p:nvPr/>
        </p:nvSpPr>
        <p:spPr>
          <a:xfrm flipH="true" flipV="false" rot="-1692654">
            <a:off x="12017484" y="3637353"/>
            <a:ext cx="832763" cy="1567213"/>
          </a:xfrm>
          <a:custGeom>
            <a:avLst/>
            <a:gdLst/>
            <a:ahLst/>
            <a:cxnLst/>
            <a:rect r="r" b="b" t="t" l="l"/>
            <a:pathLst>
              <a:path h="1567213" w="832763">
                <a:moveTo>
                  <a:pt x="832763" y="0"/>
                </a:moveTo>
                <a:lnTo>
                  <a:pt x="0" y="0"/>
                </a:lnTo>
                <a:lnTo>
                  <a:pt x="0" y="1567213"/>
                </a:lnTo>
                <a:lnTo>
                  <a:pt x="832763" y="1567213"/>
                </a:lnTo>
                <a:lnTo>
                  <a:pt x="83276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6696" y="6410433"/>
            <a:ext cx="17934609" cy="4499347"/>
          </a:xfrm>
          <a:prstGeom prst="rect">
            <a:avLst/>
          </a:prstGeom>
        </p:spPr>
        <p:txBody>
          <a:bodyPr anchor="t" rtlCol="false" tIns="0" lIns="0" bIns="0" rIns="0">
            <a:spAutoFit/>
          </a:bodyPr>
          <a:lstStyle/>
          <a:p>
            <a:pPr algn="ctr">
              <a:lnSpc>
                <a:spcPts val="5906"/>
              </a:lnSpc>
            </a:pPr>
            <a:r>
              <a:rPr lang="en-US" sz="5273">
                <a:solidFill>
                  <a:srgbClr val="75493A"/>
                </a:solidFill>
                <a:latin typeface="뉴요커 Bold"/>
              </a:rPr>
              <a:t> Presented by Bhavishka Mulchandani</a:t>
            </a:r>
          </a:p>
          <a:p>
            <a:pPr algn="ctr">
              <a:lnSpc>
                <a:spcPts val="5906"/>
              </a:lnSpc>
            </a:pPr>
            <a:r>
              <a:rPr lang="en-US" sz="5273">
                <a:solidFill>
                  <a:srgbClr val="75493A"/>
                </a:solidFill>
                <a:latin typeface="뉴요커 Bold"/>
              </a:rPr>
              <a:t>Roll no:40            Div:D15B</a:t>
            </a:r>
          </a:p>
          <a:p>
            <a:pPr algn="ctr">
              <a:lnSpc>
                <a:spcPts val="5906"/>
              </a:lnSpc>
            </a:pPr>
            <a:r>
              <a:rPr lang="en-US" sz="5273">
                <a:solidFill>
                  <a:srgbClr val="75493A"/>
                </a:solidFill>
                <a:latin typeface="뉴요커 Bold"/>
              </a:rPr>
              <a:t>Batch:B                </a:t>
            </a:r>
          </a:p>
          <a:p>
            <a:pPr algn="ctr">
              <a:lnSpc>
                <a:spcPts val="1650"/>
              </a:lnSpc>
            </a:pPr>
          </a:p>
          <a:p>
            <a:pPr algn="ctr">
              <a:lnSpc>
                <a:spcPts val="5376"/>
              </a:lnSpc>
            </a:pPr>
            <a:r>
              <a:rPr lang="en-US" sz="4800">
                <a:solidFill>
                  <a:srgbClr val="75493A"/>
                </a:solidFill>
                <a:latin typeface="뉴요커 Bold"/>
              </a:rPr>
              <a:t>                                                                                                             </a:t>
            </a:r>
            <a:r>
              <a:rPr lang="en-US" sz="4800">
                <a:solidFill>
                  <a:srgbClr val="75493A"/>
                </a:solidFill>
                <a:latin typeface="뉴요커 Bold"/>
              </a:rPr>
              <a:t>Guided By-</a:t>
            </a:r>
          </a:p>
          <a:p>
            <a:pPr algn="ctr">
              <a:lnSpc>
                <a:spcPts val="5376"/>
              </a:lnSpc>
            </a:pPr>
            <a:r>
              <a:rPr lang="en-US" sz="4800">
                <a:solidFill>
                  <a:srgbClr val="75493A"/>
                </a:solidFill>
                <a:latin typeface="뉴요커 Bold"/>
              </a:rPr>
              <a:t>                                                                                                                     Dr. Ravita Mishra</a:t>
            </a:r>
          </a:p>
          <a:p>
            <a:pPr algn="ctr">
              <a:lnSpc>
                <a:spcPts val="537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05303">
            <a:off x="-1425613" y="-989619"/>
            <a:ext cx="5186446" cy="2994439"/>
          </a:xfrm>
          <a:custGeom>
            <a:avLst/>
            <a:gdLst/>
            <a:ahLst/>
            <a:cxnLst/>
            <a:rect r="r" b="b" t="t" l="l"/>
            <a:pathLst>
              <a:path h="2994439" w="5186446">
                <a:moveTo>
                  <a:pt x="0" y="0"/>
                </a:moveTo>
                <a:lnTo>
                  <a:pt x="5186446" y="0"/>
                </a:lnTo>
                <a:lnTo>
                  <a:pt x="5186446" y="2994438"/>
                </a:lnTo>
                <a:lnTo>
                  <a:pt x="0" y="2994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73030" y="727951"/>
            <a:ext cx="8573089"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implementation</a:t>
            </a:r>
          </a:p>
        </p:txBody>
      </p:sp>
      <p:sp>
        <p:nvSpPr>
          <p:cNvPr name="Freeform 5" id="5"/>
          <p:cNvSpPr/>
          <p:nvPr/>
        </p:nvSpPr>
        <p:spPr>
          <a:xfrm flipH="false" flipV="false" rot="0">
            <a:off x="16588979" y="8653185"/>
            <a:ext cx="2003442" cy="1210231"/>
          </a:xfrm>
          <a:custGeom>
            <a:avLst/>
            <a:gdLst/>
            <a:ahLst/>
            <a:cxnLst/>
            <a:rect r="r" b="b" t="t" l="l"/>
            <a:pathLst>
              <a:path h="1210231" w="2003442">
                <a:moveTo>
                  <a:pt x="0" y="0"/>
                </a:moveTo>
                <a:lnTo>
                  <a:pt x="2003442" y="0"/>
                </a:lnTo>
                <a:lnTo>
                  <a:pt x="2003442" y="1210230"/>
                </a:lnTo>
                <a:lnTo>
                  <a:pt x="0" y="121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639030">
            <a:off x="12209557" y="581882"/>
            <a:ext cx="474847" cy="893637"/>
          </a:xfrm>
          <a:custGeom>
            <a:avLst/>
            <a:gdLst/>
            <a:ahLst/>
            <a:cxnLst/>
            <a:rect r="r" b="b" t="t" l="l"/>
            <a:pathLst>
              <a:path h="893637" w="474847">
                <a:moveTo>
                  <a:pt x="0" y="0"/>
                </a:moveTo>
                <a:lnTo>
                  <a:pt x="474848" y="0"/>
                </a:lnTo>
                <a:lnTo>
                  <a:pt x="474848" y="893636"/>
                </a:lnTo>
                <a:lnTo>
                  <a:pt x="0" y="893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39960">
            <a:off x="13793514" y="1297295"/>
            <a:ext cx="3740783" cy="2847671"/>
          </a:xfrm>
          <a:custGeom>
            <a:avLst/>
            <a:gdLst/>
            <a:ahLst/>
            <a:cxnLst/>
            <a:rect r="r" b="b" t="t" l="l"/>
            <a:pathLst>
              <a:path h="2847671" w="3740783">
                <a:moveTo>
                  <a:pt x="0" y="0"/>
                </a:moveTo>
                <a:lnTo>
                  <a:pt x="3740783" y="0"/>
                </a:lnTo>
                <a:lnTo>
                  <a:pt x="3740783" y="2847671"/>
                </a:lnTo>
                <a:lnTo>
                  <a:pt x="0" y="28476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593816">
            <a:off x="-242510" y="6847758"/>
            <a:ext cx="3559639" cy="4449549"/>
          </a:xfrm>
          <a:custGeom>
            <a:avLst/>
            <a:gdLst/>
            <a:ahLst/>
            <a:cxnLst/>
            <a:rect r="r" b="b" t="t" l="l"/>
            <a:pathLst>
              <a:path h="4449549" w="3559639">
                <a:moveTo>
                  <a:pt x="0" y="0"/>
                </a:moveTo>
                <a:lnTo>
                  <a:pt x="3559640" y="0"/>
                </a:lnTo>
                <a:lnTo>
                  <a:pt x="3559640" y="4449549"/>
                </a:lnTo>
                <a:lnTo>
                  <a:pt x="0" y="44495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938073" y="2248793"/>
            <a:ext cx="3534835" cy="7614623"/>
          </a:xfrm>
          <a:custGeom>
            <a:avLst/>
            <a:gdLst/>
            <a:ahLst/>
            <a:cxnLst/>
            <a:rect r="r" b="b" t="t" l="l"/>
            <a:pathLst>
              <a:path h="7614623" w="3534835">
                <a:moveTo>
                  <a:pt x="0" y="0"/>
                </a:moveTo>
                <a:lnTo>
                  <a:pt x="3534835" y="0"/>
                </a:lnTo>
                <a:lnTo>
                  <a:pt x="3534835" y="7614622"/>
                </a:lnTo>
                <a:lnTo>
                  <a:pt x="0" y="7614622"/>
                </a:lnTo>
                <a:lnTo>
                  <a:pt x="0" y="0"/>
                </a:lnTo>
                <a:close/>
              </a:path>
            </a:pathLst>
          </a:custGeom>
          <a:blipFill>
            <a:blip r:embed="rId14"/>
            <a:stretch>
              <a:fillRect l="0" t="0" r="0" b="0"/>
            </a:stretch>
          </a:blipFill>
        </p:spPr>
      </p:sp>
      <p:sp>
        <p:nvSpPr>
          <p:cNvPr name="Freeform 10" id="10"/>
          <p:cNvSpPr/>
          <p:nvPr/>
        </p:nvSpPr>
        <p:spPr>
          <a:xfrm flipH="false" flipV="false" rot="0">
            <a:off x="9360599" y="2248793"/>
            <a:ext cx="3541685" cy="7614623"/>
          </a:xfrm>
          <a:custGeom>
            <a:avLst/>
            <a:gdLst/>
            <a:ahLst/>
            <a:cxnLst/>
            <a:rect r="r" b="b" t="t" l="l"/>
            <a:pathLst>
              <a:path h="7614623" w="3541685">
                <a:moveTo>
                  <a:pt x="0" y="0"/>
                </a:moveTo>
                <a:lnTo>
                  <a:pt x="3541685" y="0"/>
                </a:lnTo>
                <a:lnTo>
                  <a:pt x="3541685" y="7614622"/>
                </a:lnTo>
                <a:lnTo>
                  <a:pt x="0" y="7614622"/>
                </a:lnTo>
                <a:lnTo>
                  <a:pt x="0" y="0"/>
                </a:lnTo>
                <a:close/>
              </a:path>
            </a:pathLst>
          </a:custGeom>
          <a:blipFill>
            <a:blip r:embed="rId1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8601" y="708973"/>
            <a:ext cx="13930531" cy="1576077"/>
          </a:xfrm>
          <a:prstGeom prst="rect">
            <a:avLst/>
          </a:prstGeom>
        </p:spPr>
        <p:txBody>
          <a:bodyPr anchor="t" rtlCol="false" tIns="0" lIns="0" bIns="0" rIns="0">
            <a:spAutoFit/>
          </a:bodyPr>
          <a:lstStyle/>
          <a:p>
            <a:pPr algn="ctr">
              <a:lnSpc>
                <a:spcPts val="12879"/>
              </a:lnSpc>
            </a:pPr>
            <a:r>
              <a:rPr lang="en-US" sz="9199">
                <a:solidFill>
                  <a:srgbClr val="86B102"/>
                </a:solidFill>
                <a:latin typeface="Luckiest Guy"/>
              </a:rPr>
              <a:t>implementation</a:t>
            </a:r>
          </a:p>
        </p:txBody>
      </p:sp>
      <p:sp>
        <p:nvSpPr>
          <p:cNvPr name="Freeform 4" id="4"/>
          <p:cNvSpPr/>
          <p:nvPr/>
        </p:nvSpPr>
        <p:spPr>
          <a:xfrm flipH="true" flipV="false" rot="-1066611">
            <a:off x="12434882" y="430204"/>
            <a:ext cx="581652" cy="1094636"/>
          </a:xfrm>
          <a:custGeom>
            <a:avLst/>
            <a:gdLst/>
            <a:ahLst/>
            <a:cxnLst/>
            <a:rect r="r" b="b" t="t" l="l"/>
            <a:pathLst>
              <a:path h="1094636" w="581652">
                <a:moveTo>
                  <a:pt x="581652" y="0"/>
                </a:moveTo>
                <a:lnTo>
                  <a:pt x="0" y="0"/>
                </a:lnTo>
                <a:lnTo>
                  <a:pt x="0" y="1094636"/>
                </a:lnTo>
                <a:lnTo>
                  <a:pt x="581652" y="1094636"/>
                </a:lnTo>
                <a:lnTo>
                  <a:pt x="5816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14398" y="467932"/>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570150">
            <a:off x="-2584823" y="7765931"/>
            <a:ext cx="5169646" cy="2984739"/>
          </a:xfrm>
          <a:custGeom>
            <a:avLst/>
            <a:gdLst/>
            <a:ahLst/>
            <a:cxnLst/>
            <a:rect r="r" b="b" t="t" l="l"/>
            <a:pathLst>
              <a:path h="2984739" w="5169646">
                <a:moveTo>
                  <a:pt x="0" y="0"/>
                </a:moveTo>
                <a:lnTo>
                  <a:pt x="5169646" y="0"/>
                </a:lnTo>
                <a:lnTo>
                  <a:pt x="5169646" y="2984738"/>
                </a:lnTo>
                <a:lnTo>
                  <a:pt x="0" y="2984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82955">
            <a:off x="14721180" y="7103182"/>
            <a:ext cx="3986437" cy="5809016"/>
          </a:xfrm>
          <a:custGeom>
            <a:avLst/>
            <a:gdLst/>
            <a:ahLst/>
            <a:cxnLst/>
            <a:rect r="r" b="b" t="t" l="l"/>
            <a:pathLst>
              <a:path h="5809016" w="3986437">
                <a:moveTo>
                  <a:pt x="0" y="0"/>
                </a:moveTo>
                <a:lnTo>
                  <a:pt x="3986437" y="0"/>
                </a:lnTo>
                <a:lnTo>
                  <a:pt x="3986437" y="5809016"/>
                </a:lnTo>
                <a:lnTo>
                  <a:pt x="0" y="58090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25103" y="-1358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914051" y="2285050"/>
            <a:ext cx="3609816" cy="7722639"/>
          </a:xfrm>
          <a:custGeom>
            <a:avLst/>
            <a:gdLst/>
            <a:ahLst/>
            <a:cxnLst/>
            <a:rect r="r" b="b" t="t" l="l"/>
            <a:pathLst>
              <a:path h="7722639" w="3609816">
                <a:moveTo>
                  <a:pt x="0" y="0"/>
                </a:moveTo>
                <a:lnTo>
                  <a:pt x="3609816" y="0"/>
                </a:lnTo>
                <a:lnTo>
                  <a:pt x="3609816" y="7722640"/>
                </a:lnTo>
                <a:lnTo>
                  <a:pt x="0" y="7722640"/>
                </a:lnTo>
                <a:lnTo>
                  <a:pt x="0" y="0"/>
                </a:lnTo>
                <a:close/>
              </a:path>
            </a:pathLst>
          </a:custGeom>
          <a:blipFill>
            <a:blip r:embed="rId14"/>
            <a:stretch>
              <a:fillRect l="0" t="0" r="0" b="0"/>
            </a:stretch>
          </a:blipFill>
        </p:spPr>
      </p:sp>
      <p:sp>
        <p:nvSpPr>
          <p:cNvPr name="Freeform 10" id="10"/>
          <p:cNvSpPr/>
          <p:nvPr/>
        </p:nvSpPr>
        <p:spPr>
          <a:xfrm flipH="false" flipV="false" rot="0">
            <a:off x="10466326" y="2285050"/>
            <a:ext cx="3630682" cy="7722639"/>
          </a:xfrm>
          <a:custGeom>
            <a:avLst/>
            <a:gdLst/>
            <a:ahLst/>
            <a:cxnLst/>
            <a:rect r="r" b="b" t="t" l="l"/>
            <a:pathLst>
              <a:path h="7722639" w="3630682">
                <a:moveTo>
                  <a:pt x="0" y="0"/>
                </a:moveTo>
                <a:lnTo>
                  <a:pt x="3630682" y="0"/>
                </a:lnTo>
                <a:lnTo>
                  <a:pt x="3630682" y="7722640"/>
                </a:lnTo>
                <a:lnTo>
                  <a:pt x="0" y="7722640"/>
                </a:lnTo>
                <a:lnTo>
                  <a:pt x="0" y="0"/>
                </a:lnTo>
                <a:close/>
              </a:path>
            </a:pathLst>
          </a:custGeom>
          <a:blipFill>
            <a:blip r:embed="rId1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66775"/>
            <a:ext cx="8545567" cy="1377949"/>
          </a:xfrm>
          <a:prstGeom prst="rect">
            <a:avLst/>
          </a:prstGeom>
        </p:spPr>
        <p:txBody>
          <a:bodyPr anchor="t" rtlCol="false" tIns="0" lIns="0" bIns="0" rIns="0">
            <a:spAutoFit/>
          </a:bodyPr>
          <a:lstStyle/>
          <a:p>
            <a:pPr>
              <a:lnSpc>
                <a:spcPts val="11200"/>
              </a:lnSpc>
            </a:pPr>
            <a:r>
              <a:rPr lang="en-US" sz="8000">
                <a:solidFill>
                  <a:srgbClr val="86B102"/>
                </a:solidFill>
                <a:latin typeface="Luckiest Guy"/>
              </a:rPr>
              <a:t>implementation</a:t>
            </a:r>
          </a:p>
        </p:txBody>
      </p:sp>
      <p:sp>
        <p:nvSpPr>
          <p:cNvPr name="Freeform 4" id="4"/>
          <p:cNvSpPr/>
          <p:nvPr/>
        </p:nvSpPr>
        <p:spPr>
          <a:xfrm flipH="true" flipV="false" rot="-1066611">
            <a:off x="10344438" y="455795"/>
            <a:ext cx="581652" cy="1094636"/>
          </a:xfrm>
          <a:custGeom>
            <a:avLst/>
            <a:gdLst/>
            <a:ahLst/>
            <a:cxnLst/>
            <a:rect r="r" b="b" t="t" l="l"/>
            <a:pathLst>
              <a:path h="1094636" w="581652">
                <a:moveTo>
                  <a:pt x="581651" y="0"/>
                </a:moveTo>
                <a:lnTo>
                  <a:pt x="0" y="0"/>
                </a:lnTo>
                <a:lnTo>
                  <a:pt x="0" y="1094636"/>
                </a:lnTo>
                <a:lnTo>
                  <a:pt x="581651" y="1094636"/>
                </a:lnTo>
                <a:lnTo>
                  <a:pt x="5816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84993">
            <a:off x="12782943" y="6245645"/>
            <a:ext cx="7079935" cy="5265701"/>
          </a:xfrm>
          <a:custGeom>
            <a:avLst/>
            <a:gdLst/>
            <a:ahLst/>
            <a:cxnLst/>
            <a:rect r="r" b="b" t="t" l="l"/>
            <a:pathLst>
              <a:path h="5265701" w="7079935">
                <a:moveTo>
                  <a:pt x="0" y="0"/>
                </a:moveTo>
                <a:lnTo>
                  <a:pt x="7079935" y="0"/>
                </a:lnTo>
                <a:lnTo>
                  <a:pt x="7079935" y="5265701"/>
                </a:lnTo>
                <a:lnTo>
                  <a:pt x="0" y="5265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8791" y="444310"/>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246236">
            <a:off x="-3129632" y="8064653"/>
            <a:ext cx="5169646" cy="2984739"/>
          </a:xfrm>
          <a:custGeom>
            <a:avLst/>
            <a:gdLst/>
            <a:ahLst/>
            <a:cxnLst/>
            <a:rect r="r" b="b" t="t" l="l"/>
            <a:pathLst>
              <a:path h="2984739" w="5169646">
                <a:moveTo>
                  <a:pt x="0" y="0"/>
                </a:moveTo>
                <a:lnTo>
                  <a:pt x="5169646" y="0"/>
                </a:lnTo>
                <a:lnTo>
                  <a:pt x="5169646" y="2984738"/>
                </a:lnTo>
                <a:lnTo>
                  <a:pt x="0" y="2984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005412">
            <a:off x="16763120" y="-1249711"/>
            <a:ext cx="3916163" cy="4009194"/>
          </a:xfrm>
          <a:custGeom>
            <a:avLst/>
            <a:gdLst/>
            <a:ahLst/>
            <a:cxnLst/>
            <a:rect r="r" b="b" t="t" l="l"/>
            <a:pathLst>
              <a:path h="4009194" w="3916163">
                <a:moveTo>
                  <a:pt x="0" y="0"/>
                </a:moveTo>
                <a:lnTo>
                  <a:pt x="3916163" y="0"/>
                </a:lnTo>
                <a:lnTo>
                  <a:pt x="3916163" y="4009194"/>
                </a:lnTo>
                <a:lnTo>
                  <a:pt x="0" y="4009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368444" y="2244724"/>
            <a:ext cx="3567737" cy="7647240"/>
          </a:xfrm>
          <a:custGeom>
            <a:avLst/>
            <a:gdLst/>
            <a:ahLst/>
            <a:cxnLst/>
            <a:rect r="r" b="b" t="t" l="l"/>
            <a:pathLst>
              <a:path h="7647240" w="3567737">
                <a:moveTo>
                  <a:pt x="0" y="0"/>
                </a:moveTo>
                <a:lnTo>
                  <a:pt x="3567737" y="0"/>
                </a:lnTo>
                <a:lnTo>
                  <a:pt x="3567737" y="7647240"/>
                </a:lnTo>
                <a:lnTo>
                  <a:pt x="0" y="7647240"/>
                </a:lnTo>
                <a:lnTo>
                  <a:pt x="0" y="0"/>
                </a:lnTo>
                <a:close/>
              </a:path>
            </a:pathLst>
          </a:custGeom>
          <a:blipFill>
            <a:blip r:embed="rId14"/>
            <a:stretch>
              <a:fillRect l="0" t="0" r="0" b="0"/>
            </a:stretch>
          </a:blipFill>
        </p:spPr>
      </p:sp>
      <p:sp>
        <p:nvSpPr>
          <p:cNvPr name="Freeform 10" id="10"/>
          <p:cNvSpPr/>
          <p:nvPr/>
        </p:nvSpPr>
        <p:spPr>
          <a:xfrm flipH="false" flipV="false" rot="0">
            <a:off x="7973783" y="2244724"/>
            <a:ext cx="3540657" cy="7647240"/>
          </a:xfrm>
          <a:custGeom>
            <a:avLst/>
            <a:gdLst/>
            <a:ahLst/>
            <a:cxnLst/>
            <a:rect r="r" b="b" t="t" l="l"/>
            <a:pathLst>
              <a:path h="7647240" w="3540657">
                <a:moveTo>
                  <a:pt x="0" y="0"/>
                </a:moveTo>
                <a:lnTo>
                  <a:pt x="3540657" y="0"/>
                </a:lnTo>
                <a:lnTo>
                  <a:pt x="3540657" y="7647240"/>
                </a:lnTo>
                <a:lnTo>
                  <a:pt x="0" y="7647240"/>
                </a:lnTo>
                <a:lnTo>
                  <a:pt x="0" y="0"/>
                </a:lnTo>
                <a:close/>
              </a:path>
            </a:pathLst>
          </a:custGeom>
          <a:blipFill>
            <a:blip r:embed="rId1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05303">
            <a:off x="-495185" y="-1078160"/>
            <a:ext cx="4064989" cy="2346956"/>
          </a:xfrm>
          <a:custGeom>
            <a:avLst/>
            <a:gdLst/>
            <a:ahLst/>
            <a:cxnLst/>
            <a:rect r="r" b="b" t="t" l="l"/>
            <a:pathLst>
              <a:path h="2346956" w="4064989">
                <a:moveTo>
                  <a:pt x="0" y="0"/>
                </a:moveTo>
                <a:lnTo>
                  <a:pt x="4064990" y="0"/>
                </a:lnTo>
                <a:lnTo>
                  <a:pt x="4064990" y="2346956"/>
                </a:lnTo>
                <a:lnTo>
                  <a:pt x="0" y="2346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88979" y="8653185"/>
            <a:ext cx="2003442" cy="1210231"/>
          </a:xfrm>
          <a:custGeom>
            <a:avLst/>
            <a:gdLst/>
            <a:ahLst/>
            <a:cxnLst/>
            <a:rect r="r" b="b" t="t" l="l"/>
            <a:pathLst>
              <a:path h="1210231" w="2003442">
                <a:moveTo>
                  <a:pt x="0" y="0"/>
                </a:moveTo>
                <a:lnTo>
                  <a:pt x="2003442" y="0"/>
                </a:lnTo>
                <a:lnTo>
                  <a:pt x="2003442" y="1210230"/>
                </a:lnTo>
                <a:lnTo>
                  <a:pt x="0" y="121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970872" y="930274"/>
            <a:ext cx="8633915" cy="1377949"/>
          </a:xfrm>
          <a:prstGeom prst="rect">
            <a:avLst/>
          </a:prstGeom>
        </p:spPr>
        <p:txBody>
          <a:bodyPr anchor="t" rtlCol="false" tIns="0" lIns="0" bIns="0" rIns="0">
            <a:spAutoFit/>
          </a:bodyPr>
          <a:lstStyle/>
          <a:p>
            <a:pPr>
              <a:lnSpc>
                <a:spcPts val="11200"/>
              </a:lnSpc>
            </a:pPr>
            <a:r>
              <a:rPr lang="en-US" sz="8000">
                <a:solidFill>
                  <a:srgbClr val="86B102"/>
                </a:solidFill>
                <a:latin typeface="Luckiest Guy"/>
              </a:rPr>
              <a:t>implementation</a:t>
            </a:r>
          </a:p>
        </p:txBody>
      </p:sp>
      <p:sp>
        <p:nvSpPr>
          <p:cNvPr name="Freeform 6" id="6"/>
          <p:cNvSpPr/>
          <p:nvPr/>
        </p:nvSpPr>
        <p:spPr>
          <a:xfrm flipH="true" flipV="false" rot="-1066611">
            <a:off x="10375518" y="576817"/>
            <a:ext cx="503489" cy="947538"/>
          </a:xfrm>
          <a:custGeom>
            <a:avLst/>
            <a:gdLst/>
            <a:ahLst/>
            <a:cxnLst/>
            <a:rect r="r" b="b" t="t" l="l"/>
            <a:pathLst>
              <a:path h="947538" w="503489">
                <a:moveTo>
                  <a:pt x="503489" y="0"/>
                </a:moveTo>
                <a:lnTo>
                  <a:pt x="0" y="0"/>
                </a:lnTo>
                <a:lnTo>
                  <a:pt x="0" y="947538"/>
                </a:lnTo>
                <a:lnTo>
                  <a:pt x="503489" y="947538"/>
                </a:lnTo>
                <a:lnTo>
                  <a:pt x="5034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937264" y="-1814436"/>
            <a:ext cx="4644072" cy="4644072"/>
          </a:xfrm>
          <a:custGeom>
            <a:avLst/>
            <a:gdLst/>
            <a:ahLst/>
            <a:cxnLst/>
            <a:rect r="r" b="b" t="t" l="l"/>
            <a:pathLst>
              <a:path h="4644072" w="4644072">
                <a:moveTo>
                  <a:pt x="0" y="0"/>
                </a:moveTo>
                <a:lnTo>
                  <a:pt x="4644072" y="0"/>
                </a:lnTo>
                <a:lnTo>
                  <a:pt x="4644072" y="4644072"/>
                </a:lnTo>
                <a:lnTo>
                  <a:pt x="0" y="4644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051045">
            <a:off x="-1075420" y="7764556"/>
            <a:ext cx="4208240" cy="4197720"/>
          </a:xfrm>
          <a:custGeom>
            <a:avLst/>
            <a:gdLst/>
            <a:ahLst/>
            <a:cxnLst/>
            <a:rect r="r" b="b" t="t" l="l"/>
            <a:pathLst>
              <a:path h="4197720" w="4208240">
                <a:moveTo>
                  <a:pt x="0" y="0"/>
                </a:moveTo>
                <a:lnTo>
                  <a:pt x="4208240" y="0"/>
                </a:lnTo>
                <a:lnTo>
                  <a:pt x="4208240" y="4197719"/>
                </a:lnTo>
                <a:lnTo>
                  <a:pt x="0" y="41977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035831" y="2404603"/>
            <a:ext cx="3515072" cy="7458812"/>
          </a:xfrm>
          <a:custGeom>
            <a:avLst/>
            <a:gdLst/>
            <a:ahLst/>
            <a:cxnLst/>
            <a:rect r="r" b="b" t="t" l="l"/>
            <a:pathLst>
              <a:path h="7458812" w="3515072">
                <a:moveTo>
                  <a:pt x="0" y="0"/>
                </a:moveTo>
                <a:lnTo>
                  <a:pt x="3515073" y="0"/>
                </a:lnTo>
                <a:lnTo>
                  <a:pt x="3515073" y="7458812"/>
                </a:lnTo>
                <a:lnTo>
                  <a:pt x="0" y="7458812"/>
                </a:lnTo>
                <a:lnTo>
                  <a:pt x="0" y="0"/>
                </a:lnTo>
                <a:close/>
              </a:path>
            </a:pathLst>
          </a:custGeom>
          <a:blipFill>
            <a:blip r:embed="rId14"/>
            <a:stretch>
              <a:fillRect l="0" t="0" r="0" b="0"/>
            </a:stretch>
          </a:blipFill>
        </p:spPr>
      </p:sp>
      <p:sp>
        <p:nvSpPr>
          <p:cNvPr name="Freeform 10" id="10"/>
          <p:cNvSpPr/>
          <p:nvPr/>
        </p:nvSpPr>
        <p:spPr>
          <a:xfrm flipH="false" flipV="false" rot="0">
            <a:off x="7563612" y="2404603"/>
            <a:ext cx="3448021" cy="7456345"/>
          </a:xfrm>
          <a:custGeom>
            <a:avLst/>
            <a:gdLst/>
            <a:ahLst/>
            <a:cxnLst/>
            <a:rect r="r" b="b" t="t" l="l"/>
            <a:pathLst>
              <a:path h="7456345" w="3448021">
                <a:moveTo>
                  <a:pt x="0" y="0"/>
                </a:moveTo>
                <a:lnTo>
                  <a:pt x="3448021" y="0"/>
                </a:lnTo>
                <a:lnTo>
                  <a:pt x="3448021" y="7456346"/>
                </a:lnTo>
                <a:lnTo>
                  <a:pt x="0" y="7456346"/>
                </a:lnTo>
                <a:lnTo>
                  <a:pt x="0" y="0"/>
                </a:lnTo>
                <a:close/>
              </a:path>
            </a:pathLst>
          </a:custGeom>
          <a:blipFill>
            <a:blip r:embed="rId15"/>
            <a:stretch>
              <a:fillRect l="0" t="0" r="0" b="0"/>
            </a:stretch>
          </a:blipFill>
        </p:spPr>
      </p:sp>
      <p:sp>
        <p:nvSpPr>
          <p:cNvPr name="Freeform 11" id="11"/>
          <p:cNvSpPr/>
          <p:nvPr/>
        </p:nvSpPr>
        <p:spPr>
          <a:xfrm flipH="false" flipV="false" rot="0">
            <a:off x="12021283" y="2404603"/>
            <a:ext cx="2662168" cy="5784880"/>
          </a:xfrm>
          <a:custGeom>
            <a:avLst/>
            <a:gdLst/>
            <a:ahLst/>
            <a:cxnLst/>
            <a:rect r="r" b="b" t="t" l="l"/>
            <a:pathLst>
              <a:path h="5784880" w="2662168">
                <a:moveTo>
                  <a:pt x="0" y="0"/>
                </a:moveTo>
                <a:lnTo>
                  <a:pt x="2662168" y="0"/>
                </a:lnTo>
                <a:lnTo>
                  <a:pt x="2662168" y="5784880"/>
                </a:lnTo>
                <a:lnTo>
                  <a:pt x="0" y="5784880"/>
                </a:lnTo>
                <a:lnTo>
                  <a:pt x="0" y="0"/>
                </a:lnTo>
                <a:close/>
              </a:path>
            </a:pathLst>
          </a:custGeom>
          <a:blipFill>
            <a:blip r:embed="rId1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05303">
            <a:off x="-495185" y="-1078160"/>
            <a:ext cx="4064989" cy="2346956"/>
          </a:xfrm>
          <a:custGeom>
            <a:avLst/>
            <a:gdLst/>
            <a:ahLst/>
            <a:cxnLst/>
            <a:rect r="r" b="b" t="t" l="l"/>
            <a:pathLst>
              <a:path h="2346956" w="4064989">
                <a:moveTo>
                  <a:pt x="0" y="0"/>
                </a:moveTo>
                <a:lnTo>
                  <a:pt x="4064990" y="0"/>
                </a:lnTo>
                <a:lnTo>
                  <a:pt x="4064990" y="2346956"/>
                </a:lnTo>
                <a:lnTo>
                  <a:pt x="0" y="2346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88979" y="8653185"/>
            <a:ext cx="2003442" cy="1210231"/>
          </a:xfrm>
          <a:custGeom>
            <a:avLst/>
            <a:gdLst/>
            <a:ahLst/>
            <a:cxnLst/>
            <a:rect r="r" b="b" t="t" l="l"/>
            <a:pathLst>
              <a:path h="1210231" w="2003442">
                <a:moveTo>
                  <a:pt x="0" y="0"/>
                </a:moveTo>
                <a:lnTo>
                  <a:pt x="2003442" y="0"/>
                </a:lnTo>
                <a:lnTo>
                  <a:pt x="2003442" y="1210230"/>
                </a:lnTo>
                <a:lnTo>
                  <a:pt x="0" y="121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970872" y="930274"/>
            <a:ext cx="8633915" cy="1377949"/>
          </a:xfrm>
          <a:prstGeom prst="rect">
            <a:avLst/>
          </a:prstGeom>
        </p:spPr>
        <p:txBody>
          <a:bodyPr anchor="t" rtlCol="false" tIns="0" lIns="0" bIns="0" rIns="0">
            <a:spAutoFit/>
          </a:bodyPr>
          <a:lstStyle/>
          <a:p>
            <a:pPr>
              <a:lnSpc>
                <a:spcPts val="11200"/>
              </a:lnSpc>
            </a:pPr>
            <a:r>
              <a:rPr lang="en-US" sz="8000">
                <a:solidFill>
                  <a:srgbClr val="86B102"/>
                </a:solidFill>
                <a:latin typeface="Luckiest Guy"/>
              </a:rPr>
              <a:t>implementation</a:t>
            </a:r>
          </a:p>
        </p:txBody>
      </p:sp>
      <p:sp>
        <p:nvSpPr>
          <p:cNvPr name="Freeform 6" id="6"/>
          <p:cNvSpPr/>
          <p:nvPr/>
        </p:nvSpPr>
        <p:spPr>
          <a:xfrm flipH="true" flipV="false" rot="-1066611">
            <a:off x="10375518" y="576817"/>
            <a:ext cx="503489" cy="947538"/>
          </a:xfrm>
          <a:custGeom>
            <a:avLst/>
            <a:gdLst/>
            <a:ahLst/>
            <a:cxnLst/>
            <a:rect r="r" b="b" t="t" l="l"/>
            <a:pathLst>
              <a:path h="947538" w="503489">
                <a:moveTo>
                  <a:pt x="503489" y="0"/>
                </a:moveTo>
                <a:lnTo>
                  <a:pt x="0" y="0"/>
                </a:lnTo>
                <a:lnTo>
                  <a:pt x="0" y="947538"/>
                </a:lnTo>
                <a:lnTo>
                  <a:pt x="503489" y="947538"/>
                </a:lnTo>
                <a:lnTo>
                  <a:pt x="5034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937264" y="-1814436"/>
            <a:ext cx="4644072" cy="4644072"/>
          </a:xfrm>
          <a:custGeom>
            <a:avLst/>
            <a:gdLst/>
            <a:ahLst/>
            <a:cxnLst/>
            <a:rect r="r" b="b" t="t" l="l"/>
            <a:pathLst>
              <a:path h="4644072" w="4644072">
                <a:moveTo>
                  <a:pt x="0" y="0"/>
                </a:moveTo>
                <a:lnTo>
                  <a:pt x="4644072" y="0"/>
                </a:lnTo>
                <a:lnTo>
                  <a:pt x="4644072" y="4644072"/>
                </a:lnTo>
                <a:lnTo>
                  <a:pt x="0" y="4644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051045">
            <a:off x="-2104120" y="7459353"/>
            <a:ext cx="4208240" cy="4197720"/>
          </a:xfrm>
          <a:custGeom>
            <a:avLst/>
            <a:gdLst/>
            <a:ahLst/>
            <a:cxnLst/>
            <a:rect r="r" b="b" t="t" l="l"/>
            <a:pathLst>
              <a:path h="4197720" w="4208240">
                <a:moveTo>
                  <a:pt x="0" y="0"/>
                </a:moveTo>
                <a:lnTo>
                  <a:pt x="4208240" y="0"/>
                </a:lnTo>
                <a:lnTo>
                  <a:pt x="4208240" y="4197720"/>
                </a:lnTo>
                <a:lnTo>
                  <a:pt x="0" y="41977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970872" y="2308224"/>
            <a:ext cx="13959540" cy="6779954"/>
          </a:xfrm>
          <a:custGeom>
            <a:avLst/>
            <a:gdLst/>
            <a:ahLst/>
            <a:cxnLst/>
            <a:rect r="r" b="b" t="t" l="l"/>
            <a:pathLst>
              <a:path h="6779954" w="13959540">
                <a:moveTo>
                  <a:pt x="0" y="0"/>
                </a:moveTo>
                <a:lnTo>
                  <a:pt x="13959540" y="0"/>
                </a:lnTo>
                <a:lnTo>
                  <a:pt x="13959540" y="6779954"/>
                </a:lnTo>
                <a:lnTo>
                  <a:pt x="0" y="6779954"/>
                </a:lnTo>
                <a:lnTo>
                  <a:pt x="0" y="0"/>
                </a:lnTo>
                <a:close/>
              </a:path>
            </a:pathLst>
          </a:custGeom>
          <a:blipFill>
            <a:blip r:embed="rId1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2186" y="260728"/>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Literature Survey</a:t>
            </a:r>
          </a:p>
        </p:txBody>
      </p:sp>
      <p:sp>
        <p:nvSpPr>
          <p:cNvPr name="Freeform 4" id="4"/>
          <p:cNvSpPr/>
          <p:nvPr/>
        </p:nvSpPr>
        <p:spPr>
          <a:xfrm flipH="true" flipV="false" rot="-1385571">
            <a:off x="13296528" y="56622"/>
            <a:ext cx="469068" cy="882759"/>
          </a:xfrm>
          <a:custGeom>
            <a:avLst/>
            <a:gdLst/>
            <a:ahLst/>
            <a:cxnLst/>
            <a:rect r="r" b="b" t="t" l="l"/>
            <a:pathLst>
              <a:path h="882759" w="469068">
                <a:moveTo>
                  <a:pt x="469068" y="0"/>
                </a:moveTo>
                <a:lnTo>
                  <a:pt x="0" y="0"/>
                </a:lnTo>
                <a:lnTo>
                  <a:pt x="0" y="882759"/>
                </a:lnTo>
                <a:lnTo>
                  <a:pt x="469068" y="882759"/>
                </a:lnTo>
                <a:lnTo>
                  <a:pt x="4690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432733" y="1814751"/>
          <a:ext cx="17422535" cy="8197123"/>
        </p:xfrm>
        <a:graphic>
          <a:graphicData uri="http://schemas.openxmlformats.org/drawingml/2006/table">
            <a:tbl>
              <a:tblPr/>
              <a:tblGrid>
                <a:gridCol w="1449601"/>
                <a:gridCol w="4282087"/>
                <a:gridCol w="3972784"/>
                <a:gridCol w="3986402"/>
                <a:gridCol w="3731661"/>
              </a:tblGrid>
              <a:tr h="1351528">
                <a:tc>
                  <a:txBody>
                    <a:bodyPr anchor="t" rtlCol="false"/>
                    <a:lstStyle/>
                    <a:p>
                      <a:pPr algn="ctr">
                        <a:lnSpc>
                          <a:spcPts val="3131"/>
                        </a:lnSpc>
                        <a:defRPr/>
                      </a:pPr>
                      <a:r>
                        <a:rPr lang="en-US" sz="3599">
                          <a:solidFill>
                            <a:srgbClr val="FFFFFF"/>
                          </a:solidFill>
                          <a:latin typeface="뉴요커 Bold"/>
                        </a:rPr>
                        <a:t>Sr. No.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3914"/>
                        </a:lnSpc>
                        <a:defRPr/>
                      </a:pPr>
                      <a:r>
                        <a:rPr lang="en-US" sz="4499">
                          <a:solidFill>
                            <a:srgbClr val="FFFFFF"/>
                          </a:solidFill>
                          <a:latin typeface="뉴요커"/>
                        </a:rPr>
                        <a:t>Title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3914"/>
                        </a:lnSpc>
                        <a:defRPr/>
                      </a:pPr>
                      <a:r>
                        <a:rPr lang="en-US" sz="4499">
                          <a:solidFill>
                            <a:srgbClr val="FFFFFF"/>
                          </a:solidFill>
                          <a:latin typeface="뉴요커 Bold"/>
                        </a:rPr>
                        <a:t>Author(s)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3914"/>
                        </a:lnSpc>
                        <a:defRPr/>
                      </a:pPr>
                      <a:r>
                        <a:rPr lang="en-US" sz="4499">
                          <a:solidFill>
                            <a:srgbClr val="FFFFFF"/>
                          </a:solidFill>
                          <a:latin typeface="뉴요커 Bold"/>
                        </a:rPr>
                        <a:t>Publish Date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3914"/>
                        </a:lnSpc>
                        <a:defRPr/>
                      </a:pPr>
                      <a:r>
                        <a:rPr lang="en-US" sz="4499">
                          <a:solidFill>
                            <a:srgbClr val="FFFFFF"/>
                          </a:solidFill>
                          <a:latin typeface="뉴요커 Bold"/>
                        </a:rPr>
                        <a:t>Description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r>
              <a:tr h="2239679">
                <a:tc>
                  <a:txBody>
                    <a:bodyPr anchor="t" rtlCol="false"/>
                    <a:lstStyle/>
                    <a:p>
                      <a:pPr algn="ctr">
                        <a:lnSpc>
                          <a:spcPts val="3479"/>
                        </a:lnSpc>
                        <a:defRPr/>
                      </a:pPr>
                      <a:r>
                        <a:rPr lang="en-US" sz="3999">
                          <a:solidFill>
                            <a:srgbClr val="FFFFFF"/>
                          </a:solidFill>
                          <a:latin typeface="뉴요커"/>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2174"/>
                        </a:lnSpc>
                        <a:defRPr/>
                      </a:pPr>
                      <a:r>
                        <a:rPr lang="en-US" sz="2499">
                          <a:solidFill>
                            <a:srgbClr val="FFFFFF"/>
                          </a:solidFill>
                          <a:latin typeface="뉴요커"/>
                        </a:rPr>
                        <a:t>FlutterEats: Building a Food Delivery App with Flutter</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John Johnson</a:t>
                      </a:r>
                      <a:endParaRPr lang="en-US" sz="1100"/>
                    </a:p>
                    <a:p>
                      <a:pPr algn="ctr">
                        <a:lnSpc>
                          <a:spcPts val="2174"/>
                        </a:lnSpc>
                      </a:pP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October 2019</a:t>
                      </a:r>
                      <a:endParaRPr lang="en-US" sz="1100"/>
                    </a:p>
                    <a:p>
                      <a:pPr algn="ctr">
                        <a:lnSpc>
                          <a:spcPts val="2174"/>
                        </a:lnSpc>
                      </a:pP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Learn to create FlutterEats, a food delivery app prototype, covering UI design, Firebase integration, authentication, and state management with Provider.</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r>
              <a:tr h="2354935">
                <a:tc>
                  <a:txBody>
                    <a:bodyPr anchor="t" rtlCol="false"/>
                    <a:lstStyle/>
                    <a:p>
                      <a:pPr algn="ctr">
                        <a:lnSpc>
                          <a:spcPts val="3479"/>
                        </a:lnSpc>
                        <a:defRPr/>
                      </a:pPr>
                      <a:r>
                        <a:rPr lang="en-US" sz="3999">
                          <a:solidFill>
                            <a:srgbClr val="FFFFFF"/>
                          </a:solidFill>
                          <a:latin typeface="뉴요커"/>
                        </a:rPr>
                        <a:t>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2174"/>
                        </a:lnSpc>
                        <a:defRPr/>
                      </a:pPr>
                      <a:r>
                        <a:rPr lang="en-US" sz="2499">
                          <a:solidFill>
                            <a:srgbClr val="FFFFFF"/>
                          </a:solidFill>
                          <a:latin typeface="뉴요커"/>
                        </a:rPr>
                        <a:t>FlutterFood: A Cross-Platform Food Ordering App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Amy Brown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September 2020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Discover FlutterFood, a cross-platform food ordering app, exploring its architecture with Bloc pattern, Firebase integration, and insights for building similar apps with Flutter</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r>
              <a:tr h="2250980">
                <a:tc>
                  <a:txBody>
                    <a:bodyPr anchor="t" rtlCol="false"/>
                    <a:lstStyle/>
                    <a:p>
                      <a:pPr algn="ctr">
                        <a:lnSpc>
                          <a:spcPts val="3479"/>
                        </a:lnSpc>
                        <a:defRPr/>
                      </a:pPr>
                      <a:r>
                        <a:rPr lang="en-US" sz="3999">
                          <a:solidFill>
                            <a:srgbClr val="FFFFFF"/>
                          </a:solidFill>
                          <a:latin typeface="뉴요커"/>
                        </a:rPr>
                        <a:t>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B515"/>
                    </a:solidFill>
                  </a:tcPr>
                </a:tc>
                <a:tc>
                  <a:txBody>
                    <a:bodyPr anchor="t" rtlCol="false"/>
                    <a:lstStyle/>
                    <a:p>
                      <a:pPr algn="ctr">
                        <a:lnSpc>
                          <a:spcPts val="2174"/>
                        </a:lnSpc>
                        <a:defRPr/>
                      </a:pPr>
                      <a:r>
                        <a:rPr lang="en-US" sz="2499">
                          <a:solidFill>
                            <a:srgbClr val="FFFFFF"/>
                          </a:solidFill>
                          <a:latin typeface="뉴요커"/>
                        </a:rPr>
                        <a:t>CookingPal: A Flutter-Based Cooking Companion App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Michael Wilson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December 2021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c>
                  <a:txBody>
                    <a:bodyPr anchor="t" rtlCol="false"/>
                    <a:lstStyle/>
                    <a:p>
                      <a:pPr algn="ctr">
                        <a:lnSpc>
                          <a:spcPts val="2174"/>
                        </a:lnSpc>
                        <a:defRPr/>
                      </a:pPr>
                      <a:r>
                        <a:rPr lang="en-US" sz="2499">
                          <a:solidFill>
                            <a:srgbClr val="FFFFFF"/>
                          </a:solidFill>
                          <a:latin typeface="뉴요커"/>
                        </a:rPr>
                        <a:t>Overview of CookingPal, a Flutter app for recipes, meal planning, ingredient scanning, and user profiles, inspiring cooking-related app development.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85F"/>
                    </a:solidFill>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342746">
            <a:off x="-2323518" y="8444726"/>
            <a:ext cx="6704437" cy="3870863"/>
          </a:xfrm>
          <a:custGeom>
            <a:avLst/>
            <a:gdLst/>
            <a:ahLst/>
            <a:cxnLst/>
            <a:rect r="r" b="b" t="t" l="l"/>
            <a:pathLst>
              <a:path h="3870863" w="6704437">
                <a:moveTo>
                  <a:pt x="0" y="3870863"/>
                </a:moveTo>
                <a:lnTo>
                  <a:pt x="6704436" y="3870863"/>
                </a:lnTo>
                <a:lnTo>
                  <a:pt x="6704436" y="0"/>
                </a:lnTo>
                <a:lnTo>
                  <a:pt x="0" y="0"/>
                </a:lnTo>
                <a:lnTo>
                  <a:pt x="0" y="387086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2443" y="8421203"/>
            <a:ext cx="1934825" cy="1168781"/>
          </a:xfrm>
          <a:custGeom>
            <a:avLst/>
            <a:gdLst/>
            <a:ahLst/>
            <a:cxnLst/>
            <a:rect r="r" b="b" t="t" l="l"/>
            <a:pathLst>
              <a:path h="1168781" w="1934825">
                <a:moveTo>
                  <a:pt x="0" y="0"/>
                </a:moveTo>
                <a:lnTo>
                  <a:pt x="1934825" y="0"/>
                </a:lnTo>
                <a:lnTo>
                  <a:pt x="1934825" y="1168781"/>
                </a:lnTo>
                <a:lnTo>
                  <a:pt x="0" y="1168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2612">
            <a:off x="13808900" y="-1935432"/>
            <a:ext cx="6704437" cy="3870863"/>
          </a:xfrm>
          <a:custGeom>
            <a:avLst/>
            <a:gdLst/>
            <a:ahLst/>
            <a:cxnLst/>
            <a:rect r="r" b="b" t="t" l="l"/>
            <a:pathLst>
              <a:path h="3870863" w="6704437">
                <a:moveTo>
                  <a:pt x="0" y="0"/>
                </a:moveTo>
                <a:lnTo>
                  <a:pt x="6704436" y="0"/>
                </a:lnTo>
                <a:lnTo>
                  <a:pt x="6704436" y="3870864"/>
                </a:lnTo>
                <a:lnTo>
                  <a:pt x="0" y="38708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94322" y="541692"/>
            <a:ext cx="11015750" cy="9215575"/>
          </a:xfrm>
          <a:custGeom>
            <a:avLst/>
            <a:gdLst/>
            <a:ahLst/>
            <a:cxnLst/>
            <a:rect r="r" b="b" t="t" l="l"/>
            <a:pathLst>
              <a:path h="9215575" w="11015750">
                <a:moveTo>
                  <a:pt x="0" y="0"/>
                </a:moveTo>
                <a:lnTo>
                  <a:pt x="11015749" y="0"/>
                </a:lnTo>
                <a:lnTo>
                  <a:pt x="11015749" y="9215575"/>
                </a:lnTo>
                <a:lnTo>
                  <a:pt x="0" y="92155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1227127">
            <a:off x="11000302" y="1380344"/>
            <a:ext cx="496667" cy="934699"/>
          </a:xfrm>
          <a:custGeom>
            <a:avLst/>
            <a:gdLst/>
            <a:ahLst/>
            <a:cxnLst/>
            <a:rect r="r" b="b" t="t" l="l"/>
            <a:pathLst>
              <a:path h="934699" w="496667">
                <a:moveTo>
                  <a:pt x="496667" y="0"/>
                </a:moveTo>
                <a:lnTo>
                  <a:pt x="0" y="0"/>
                </a:lnTo>
                <a:lnTo>
                  <a:pt x="0" y="934699"/>
                </a:lnTo>
                <a:lnTo>
                  <a:pt x="496667" y="934699"/>
                </a:lnTo>
                <a:lnTo>
                  <a:pt x="49666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767802">
            <a:off x="14453876" y="7186930"/>
            <a:ext cx="6184641" cy="6200141"/>
          </a:xfrm>
          <a:custGeom>
            <a:avLst/>
            <a:gdLst/>
            <a:ahLst/>
            <a:cxnLst/>
            <a:rect r="r" b="b" t="t" l="l"/>
            <a:pathLst>
              <a:path h="6200141" w="6184641">
                <a:moveTo>
                  <a:pt x="0" y="0"/>
                </a:moveTo>
                <a:lnTo>
                  <a:pt x="6184641" y="0"/>
                </a:lnTo>
                <a:lnTo>
                  <a:pt x="6184641" y="6200140"/>
                </a:lnTo>
                <a:lnTo>
                  <a:pt x="0" y="62001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true" rot="-1231162">
            <a:off x="-2604479" y="-2306309"/>
            <a:ext cx="5425535" cy="5529208"/>
          </a:xfrm>
          <a:custGeom>
            <a:avLst/>
            <a:gdLst/>
            <a:ahLst/>
            <a:cxnLst/>
            <a:rect r="r" b="b" t="t" l="l"/>
            <a:pathLst>
              <a:path h="5529208" w="5425535">
                <a:moveTo>
                  <a:pt x="0" y="5529208"/>
                </a:moveTo>
                <a:lnTo>
                  <a:pt x="5425535" y="5529208"/>
                </a:lnTo>
                <a:lnTo>
                  <a:pt x="5425535" y="0"/>
                </a:lnTo>
                <a:lnTo>
                  <a:pt x="0" y="0"/>
                </a:lnTo>
                <a:lnTo>
                  <a:pt x="0" y="5529208"/>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296565">
            <a:off x="3422878" y="1884360"/>
            <a:ext cx="9778801" cy="1377949"/>
          </a:xfrm>
          <a:prstGeom prst="rect">
            <a:avLst/>
          </a:prstGeom>
        </p:spPr>
        <p:txBody>
          <a:bodyPr anchor="t" rtlCol="false" tIns="0" lIns="0" bIns="0" rIns="0">
            <a:spAutoFit/>
          </a:bodyPr>
          <a:lstStyle/>
          <a:p>
            <a:pPr algn="ctr">
              <a:lnSpc>
                <a:spcPts val="11200"/>
              </a:lnSpc>
            </a:pPr>
            <a:r>
              <a:rPr lang="en-US" sz="8000">
                <a:solidFill>
                  <a:srgbClr val="F9EED2"/>
                </a:solidFill>
                <a:latin typeface="Luckiest Guy"/>
              </a:rPr>
              <a:t>conclusion</a:t>
            </a:r>
          </a:p>
        </p:txBody>
      </p:sp>
      <p:sp>
        <p:nvSpPr>
          <p:cNvPr name="TextBox 11" id="11"/>
          <p:cNvSpPr txBox="true"/>
          <p:nvPr/>
        </p:nvSpPr>
        <p:spPr>
          <a:xfrm rot="-277387">
            <a:off x="4252205" y="3640199"/>
            <a:ext cx="9797889" cy="4121152"/>
          </a:xfrm>
          <a:prstGeom prst="rect">
            <a:avLst/>
          </a:prstGeom>
        </p:spPr>
        <p:txBody>
          <a:bodyPr anchor="t" rtlCol="false" tIns="0" lIns="0" bIns="0" rIns="0">
            <a:spAutoFit/>
          </a:bodyPr>
          <a:lstStyle/>
          <a:p>
            <a:pPr algn="ctr">
              <a:lnSpc>
                <a:spcPts val="4600"/>
              </a:lnSpc>
            </a:pPr>
            <a:r>
              <a:rPr lang="en-US" sz="5000">
                <a:solidFill>
                  <a:srgbClr val="FBEED1"/>
                </a:solidFill>
                <a:latin typeface="뉴요커"/>
              </a:rPr>
              <a:t>Nibbles is a user-friendly food app built with Flutter, offering seamless features like advanced search, QR code scanning, and personalized lists. With its easy-to-use interface and integration of modern technologies like Firebase, Nibbles simplifies the process of exploring and enjoying delicious meals and snacks.</a:t>
            </a:r>
          </a:p>
        </p:txBody>
      </p:sp>
      <p:sp>
        <p:nvSpPr>
          <p:cNvPr name="Freeform 12" id="12"/>
          <p:cNvSpPr/>
          <p:nvPr/>
        </p:nvSpPr>
        <p:spPr>
          <a:xfrm flipH="false" flipV="false" rot="0">
            <a:off x="15226293" y="458295"/>
            <a:ext cx="1934825" cy="1168781"/>
          </a:xfrm>
          <a:custGeom>
            <a:avLst/>
            <a:gdLst/>
            <a:ahLst/>
            <a:cxnLst/>
            <a:rect r="r" b="b" t="t" l="l"/>
            <a:pathLst>
              <a:path h="1168781" w="1934825">
                <a:moveTo>
                  <a:pt x="0" y="0"/>
                </a:moveTo>
                <a:lnTo>
                  <a:pt x="1934825" y="0"/>
                </a:lnTo>
                <a:lnTo>
                  <a:pt x="1934825" y="1168781"/>
                </a:lnTo>
                <a:lnTo>
                  <a:pt x="0" y="116878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66775"/>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references</a:t>
            </a:r>
          </a:p>
        </p:txBody>
      </p:sp>
      <p:sp>
        <p:nvSpPr>
          <p:cNvPr name="Freeform 4" id="4"/>
          <p:cNvSpPr/>
          <p:nvPr/>
        </p:nvSpPr>
        <p:spPr>
          <a:xfrm flipH="true" flipV="false" rot="-1066611">
            <a:off x="12001274" y="634936"/>
            <a:ext cx="503489" cy="947538"/>
          </a:xfrm>
          <a:custGeom>
            <a:avLst/>
            <a:gdLst/>
            <a:ahLst/>
            <a:cxnLst/>
            <a:rect r="r" b="b" t="t" l="l"/>
            <a:pathLst>
              <a:path h="947538" w="503489">
                <a:moveTo>
                  <a:pt x="503489" y="0"/>
                </a:moveTo>
                <a:lnTo>
                  <a:pt x="0" y="0"/>
                </a:lnTo>
                <a:lnTo>
                  <a:pt x="0" y="947537"/>
                </a:lnTo>
                <a:lnTo>
                  <a:pt x="503489" y="947537"/>
                </a:lnTo>
                <a:lnTo>
                  <a:pt x="503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171784"/>
            <a:ext cx="15498746" cy="7259766"/>
          </a:xfrm>
          <a:prstGeom prst="rect">
            <a:avLst/>
          </a:prstGeom>
        </p:spPr>
        <p:txBody>
          <a:bodyPr anchor="t" rtlCol="false" tIns="0" lIns="0" bIns="0" rIns="0">
            <a:spAutoFit/>
          </a:bodyPr>
          <a:lstStyle/>
          <a:p>
            <a:pPr marL="1230406" indent="-615203" lvl="1">
              <a:lnSpc>
                <a:spcPts val="6382"/>
              </a:lnSpc>
              <a:buAutoNum type="arabicPeriod" startAt="1"/>
            </a:pPr>
            <a:r>
              <a:rPr lang="en-US" sz="5698">
                <a:solidFill>
                  <a:srgbClr val="75493A"/>
                </a:solidFill>
                <a:latin typeface="뉴요커 Bold"/>
              </a:rPr>
              <a:t>K. K. V. Jeongeun Lee, "Local Foodie: Experience Design of a Mobile Augmented Reality Application for Tourists to Encourage Local Food Consumption", pp. 1-2, 2020.</a:t>
            </a:r>
          </a:p>
          <a:p>
            <a:pPr marL="1230406" indent="-615203" lvl="1">
              <a:lnSpc>
                <a:spcPts val="6382"/>
              </a:lnSpc>
              <a:buAutoNum type="arabicPeriod" startAt="1"/>
            </a:pPr>
            <a:r>
              <a:rPr lang="en-US" sz="5698">
                <a:solidFill>
                  <a:srgbClr val="75493A"/>
                </a:solidFill>
                <a:latin typeface="뉴요커 Bold"/>
              </a:rPr>
              <a:t>C. Bratianu, D. F. Stanescu and R. Mocanu, "Exploring the knowledge management impact on business education", Sustain., vol. 13, no. 4, pp. 1-16, 2021.</a:t>
            </a:r>
          </a:p>
          <a:p>
            <a:pPr marL="1230406" indent="-615203" lvl="1">
              <a:lnSpc>
                <a:spcPts val="6382"/>
              </a:lnSpc>
              <a:buAutoNum type="arabicPeriod" startAt="1"/>
            </a:pPr>
            <a:r>
              <a:rPr lang="en-US" sz="5698">
                <a:solidFill>
                  <a:srgbClr val="75493A"/>
                </a:solidFill>
                <a:latin typeface="뉴요커 Bold"/>
              </a:rPr>
              <a:t>A. Ferraris, A. Mazzoleni, A. Devalle and J. Couturier, "Big data analytics capabilities andknowledge management: impact on firm performance", Manag. Decis., vol. 57, no. 8, pp. 1923-1936, 2019.</a:t>
            </a:r>
          </a:p>
        </p:txBody>
      </p:sp>
      <p:sp>
        <p:nvSpPr>
          <p:cNvPr name="Freeform 6" id="6"/>
          <p:cNvSpPr/>
          <p:nvPr/>
        </p:nvSpPr>
        <p:spPr>
          <a:xfrm flipH="false" flipV="false" rot="762612">
            <a:off x="13808900" y="-1935432"/>
            <a:ext cx="6704437" cy="3870863"/>
          </a:xfrm>
          <a:custGeom>
            <a:avLst/>
            <a:gdLst/>
            <a:ahLst/>
            <a:cxnLst/>
            <a:rect r="r" b="b" t="t" l="l"/>
            <a:pathLst>
              <a:path h="3870863" w="6704437">
                <a:moveTo>
                  <a:pt x="0" y="0"/>
                </a:moveTo>
                <a:lnTo>
                  <a:pt x="6704436" y="0"/>
                </a:lnTo>
                <a:lnTo>
                  <a:pt x="6704436" y="3870864"/>
                </a:lnTo>
                <a:lnTo>
                  <a:pt x="0" y="3870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226293" y="458295"/>
            <a:ext cx="1934825" cy="1168781"/>
          </a:xfrm>
          <a:custGeom>
            <a:avLst/>
            <a:gdLst/>
            <a:ahLst/>
            <a:cxnLst/>
            <a:rect r="r" b="b" t="t" l="l"/>
            <a:pathLst>
              <a:path h="1168781" w="1934825">
                <a:moveTo>
                  <a:pt x="0" y="0"/>
                </a:moveTo>
                <a:lnTo>
                  <a:pt x="1934825" y="0"/>
                </a:lnTo>
                <a:lnTo>
                  <a:pt x="1934825" y="1168781"/>
                </a:lnTo>
                <a:lnTo>
                  <a:pt x="0" y="11687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true" rot="2342746">
            <a:off x="-2687912" y="8837149"/>
            <a:ext cx="6704437" cy="3870863"/>
          </a:xfrm>
          <a:custGeom>
            <a:avLst/>
            <a:gdLst/>
            <a:ahLst/>
            <a:cxnLst/>
            <a:rect r="r" b="b" t="t" l="l"/>
            <a:pathLst>
              <a:path h="3870863" w="6704437">
                <a:moveTo>
                  <a:pt x="0" y="3870864"/>
                </a:moveTo>
                <a:lnTo>
                  <a:pt x="6704437" y="3870864"/>
                </a:lnTo>
                <a:lnTo>
                  <a:pt x="6704437" y="0"/>
                </a:lnTo>
                <a:lnTo>
                  <a:pt x="0" y="0"/>
                </a:lnTo>
                <a:lnTo>
                  <a:pt x="0" y="387086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1989" y="8785597"/>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F9EED2"/>
        </a:solidFill>
      </p:bgPr>
    </p:bg>
    <p:spTree>
      <p:nvGrpSpPr>
        <p:cNvPr id="1" name=""/>
        <p:cNvGrpSpPr/>
        <p:nvPr/>
      </p:nvGrpSpPr>
      <p:grpSpPr>
        <a:xfrm>
          <a:off x="0" y="0"/>
          <a:ext cx="0" cy="0"/>
          <a:chOff x="0" y="0"/>
          <a:chExt cx="0" cy="0"/>
        </a:xfrm>
      </p:grpSpPr>
      <p:sp>
        <p:nvSpPr>
          <p:cNvPr name="TextBox 2" id="2"/>
          <p:cNvSpPr txBox="true"/>
          <p:nvPr/>
        </p:nvSpPr>
        <p:spPr>
          <a:xfrm rot="0">
            <a:off x="771525" y="2983865"/>
            <a:ext cx="16744950" cy="3756025"/>
          </a:xfrm>
          <a:prstGeom prst="rect">
            <a:avLst/>
          </a:prstGeom>
        </p:spPr>
        <p:txBody>
          <a:bodyPr anchor="t" rtlCol="false" tIns="0" lIns="0" bIns="0" rIns="0">
            <a:spAutoFit/>
          </a:bodyPr>
          <a:lstStyle/>
          <a:p>
            <a:pPr algn="ctr" marL="0" indent="0" lvl="0">
              <a:lnSpc>
                <a:spcPts val="30799"/>
              </a:lnSpc>
              <a:spcBef>
                <a:spcPct val="0"/>
              </a:spcBef>
            </a:pPr>
            <a:r>
              <a:rPr lang="en-US" sz="21999" u="none">
                <a:solidFill>
                  <a:srgbClr val="000000"/>
                </a:solidFill>
                <a:latin typeface="Open Sans Bold"/>
              </a:rPr>
              <a:t>Thank you!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418791"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391" y="173983"/>
            <a:ext cx="1930926" cy="4113458"/>
          </a:xfrm>
          <a:custGeom>
            <a:avLst/>
            <a:gdLst/>
            <a:ahLst/>
            <a:cxnLst/>
            <a:rect r="r" b="b" t="t" l="l"/>
            <a:pathLst>
              <a:path h="4113458" w="1930926">
                <a:moveTo>
                  <a:pt x="0" y="0"/>
                </a:moveTo>
                <a:lnTo>
                  <a:pt x="1930927" y="0"/>
                </a:lnTo>
                <a:lnTo>
                  <a:pt x="1930927" y="4113458"/>
                </a:lnTo>
                <a:lnTo>
                  <a:pt x="0" y="4113458"/>
                </a:lnTo>
                <a:lnTo>
                  <a:pt x="0" y="0"/>
                </a:lnTo>
                <a:close/>
              </a:path>
            </a:pathLst>
          </a:custGeom>
          <a:blipFill>
            <a:blip r:embed="rId4"/>
            <a:stretch>
              <a:fillRect l="0" t="0" r="0" b="0"/>
            </a:stretch>
          </a:blipFill>
        </p:spPr>
      </p:sp>
      <p:sp>
        <p:nvSpPr>
          <p:cNvPr name="TextBox 4" id="4"/>
          <p:cNvSpPr txBox="true"/>
          <p:nvPr/>
        </p:nvSpPr>
        <p:spPr>
          <a:xfrm rot="0">
            <a:off x="2472537" y="832570"/>
            <a:ext cx="15102179" cy="2701034"/>
          </a:xfrm>
          <a:prstGeom prst="rect">
            <a:avLst/>
          </a:prstGeom>
        </p:spPr>
        <p:txBody>
          <a:bodyPr anchor="t" rtlCol="false" tIns="0" lIns="0" bIns="0" rIns="0">
            <a:spAutoFit/>
          </a:bodyPr>
          <a:lstStyle/>
          <a:p>
            <a:pPr algn="ctr">
              <a:lnSpc>
                <a:spcPts val="7196"/>
              </a:lnSpc>
            </a:pPr>
            <a:r>
              <a:rPr lang="en-US" sz="5140">
                <a:solidFill>
                  <a:srgbClr val="86B102"/>
                </a:solidFill>
                <a:latin typeface="Luckiest Guy"/>
              </a:rPr>
              <a:t>Vivekanand Education Society’s Institute Of Technology Department Of Information Technology</a:t>
            </a:r>
          </a:p>
        </p:txBody>
      </p:sp>
      <p:sp>
        <p:nvSpPr>
          <p:cNvPr name="TextBox 5" id="5"/>
          <p:cNvSpPr txBox="true"/>
          <p:nvPr/>
        </p:nvSpPr>
        <p:spPr>
          <a:xfrm rot="0">
            <a:off x="353391" y="6467440"/>
            <a:ext cx="17934609" cy="4499347"/>
          </a:xfrm>
          <a:prstGeom prst="rect">
            <a:avLst/>
          </a:prstGeom>
        </p:spPr>
        <p:txBody>
          <a:bodyPr anchor="t" rtlCol="false" tIns="0" lIns="0" bIns="0" rIns="0">
            <a:spAutoFit/>
          </a:bodyPr>
          <a:lstStyle/>
          <a:p>
            <a:pPr algn="ctr">
              <a:lnSpc>
                <a:spcPts val="5906"/>
              </a:lnSpc>
            </a:pPr>
            <a:r>
              <a:rPr lang="en-US" sz="5273">
                <a:solidFill>
                  <a:srgbClr val="75493A"/>
                </a:solidFill>
                <a:latin typeface="뉴요커 Bold"/>
              </a:rPr>
              <a:t> Presented by Bhavishka Mulchandani</a:t>
            </a:r>
          </a:p>
          <a:p>
            <a:pPr algn="ctr">
              <a:lnSpc>
                <a:spcPts val="5906"/>
              </a:lnSpc>
            </a:pPr>
            <a:r>
              <a:rPr lang="en-US" sz="5273">
                <a:solidFill>
                  <a:srgbClr val="75493A"/>
                </a:solidFill>
                <a:latin typeface="뉴요커 Bold"/>
              </a:rPr>
              <a:t>Roll no:40            Div:D15B</a:t>
            </a:r>
          </a:p>
          <a:p>
            <a:pPr algn="ctr">
              <a:lnSpc>
                <a:spcPts val="5906"/>
              </a:lnSpc>
            </a:pPr>
            <a:r>
              <a:rPr lang="en-US" sz="5273">
                <a:solidFill>
                  <a:srgbClr val="75493A"/>
                </a:solidFill>
                <a:latin typeface="뉴요커 Bold"/>
              </a:rPr>
              <a:t>Batch:B                </a:t>
            </a:r>
          </a:p>
          <a:p>
            <a:pPr algn="ctr">
              <a:lnSpc>
                <a:spcPts val="1650"/>
              </a:lnSpc>
            </a:pPr>
          </a:p>
          <a:p>
            <a:pPr algn="ctr">
              <a:lnSpc>
                <a:spcPts val="5376"/>
              </a:lnSpc>
            </a:pPr>
            <a:r>
              <a:rPr lang="en-US" sz="4800">
                <a:solidFill>
                  <a:srgbClr val="75493A"/>
                </a:solidFill>
                <a:latin typeface="뉴요커 Bold"/>
              </a:rPr>
              <a:t>                                                                                                             </a:t>
            </a:r>
            <a:r>
              <a:rPr lang="en-US" sz="4800">
                <a:solidFill>
                  <a:srgbClr val="75493A"/>
                </a:solidFill>
                <a:latin typeface="뉴요커 Bold"/>
              </a:rPr>
              <a:t>Guided By-</a:t>
            </a:r>
          </a:p>
          <a:p>
            <a:pPr algn="ctr">
              <a:lnSpc>
                <a:spcPts val="5376"/>
              </a:lnSpc>
            </a:pPr>
            <a:r>
              <a:rPr lang="en-US" sz="4800">
                <a:solidFill>
                  <a:srgbClr val="75493A"/>
                </a:solidFill>
                <a:latin typeface="뉴요커 Bold"/>
              </a:rPr>
              <a:t>                                                                                                                     Dr. Ravita Mishra</a:t>
            </a:r>
          </a:p>
          <a:p>
            <a:pPr algn="ctr">
              <a:lnSpc>
                <a:spcPts val="5376"/>
              </a:lnSpc>
            </a:pPr>
          </a:p>
        </p:txBody>
      </p:sp>
      <p:sp>
        <p:nvSpPr>
          <p:cNvPr name="TextBox 6" id="6"/>
          <p:cNvSpPr txBox="true"/>
          <p:nvPr/>
        </p:nvSpPr>
        <p:spPr>
          <a:xfrm rot="0">
            <a:off x="5116788" y="4568115"/>
            <a:ext cx="8054424" cy="1503195"/>
          </a:xfrm>
          <a:prstGeom prst="rect">
            <a:avLst/>
          </a:prstGeom>
        </p:spPr>
        <p:txBody>
          <a:bodyPr anchor="t" rtlCol="false" tIns="0" lIns="0" bIns="0" rIns="0">
            <a:spAutoFit/>
          </a:bodyPr>
          <a:lstStyle/>
          <a:p>
            <a:pPr algn="ctr">
              <a:lnSpc>
                <a:spcPts val="10983"/>
              </a:lnSpc>
            </a:pPr>
            <a:r>
              <a:rPr lang="en-US" sz="12203">
                <a:solidFill>
                  <a:srgbClr val="985E3D"/>
                </a:solidFill>
                <a:latin typeface="Garet"/>
              </a:rPr>
              <a:t>PWA</a:t>
            </a:r>
          </a:p>
        </p:txBody>
      </p:sp>
      <p:sp>
        <p:nvSpPr>
          <p:cNvPr name="Freeform 7" id="7"/>
          <p:cNvSpPr/>
          <p:nvPr/>
        </p:nvSpPr>
        <p:spPr>
          <a:xfrm flipH="true" flipV="false" rot="-1692654">
            <a:off x="10615971" y="3637353"/>
            <a:ext cx="832763" cy="1567213"/>
          </a:xfrm>
          <a:custGeom>
            <a:avLst/>
            <a:gdLst/>
            <a:ahLst/>
            <a:cxnLst/>
            <a:rect r="r" b="b" t="t" l="l"/>
            <a:pathLst>
              <a:path h="1567213" w="832763">
                <a:moveTo>
                  <a:pt x="832762" y="0"/>
                </a:moveTo>
                <a:lnTo>
                  <a:pt x="0" y="0"/>
                </a:lnTo>
                <a:lnTo>
                  <a:pt x="0" y="1567213"/>
                </a:lnTo>
                <a:lnTo>
                  <a:pt x="832762" y="1567213"/>
                </a:lnTo>
                <a:lnTo>
                  <a:pt x="83276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670" y="-1819081"/>
            <a:ext cx="6301392" cy="3638162"/>
          </a:xfrm>
          <a:custGeom>
            <a:avLst/>
            <a:gdLst/>
            <a:ahLst/>
            <a:cxnLst/>
            <a:rect r="r" b="b" t="t" l="l"/>
            <a:pathLst>
              <a:path h="3638162" w="6301392">
                <a:moveTo>
                  <a:pt x="0" y="0"/>
                </a:moveTo>
                <a:lnTo>
                  <a:pt x="6301392" y="0"/>
                </a:lnTo>
                <a:lnTo>
                  <a:pt x="6301392" y="3638162"/>
                </a:lnTo>
                <a:lnTo>
                  <a:pt x="0" y="3638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37138">
            <a:off x="3722680" y="877934"/>
            <a:ext cx="10842640" cy="8531132"/>
          </a:xfrm>
          <a:custGeom>
            <a:avLst/>
            <a:gdLst/>
            <a:ahLst/>
            <a:cxnLst/>
            <a:rect r="r" b="b" t="t" l="l"/>
            <a:pathLst>
              <a:path h="8531132" w="10842640">
                <a:moveTo>
                  <a:pt x="0" y="0"/>
                </a:moveTo>
                <a:lnTo>
                  <a:pt x="10842640" y="0"/>
                </a:lnTo>
                <a:lnTo>
                  <a:pt x="10842640" y="8531132"/>
                </a:lnTo>
                <a:lnTo>
                  <a:pt x="0" y="8531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15600" y="8414601"/>
            <a:ext cx="9369559" cy="5409594"/>
          </a:xfrm>
          <a:custGeom>
            <a:avLst/>
            <a:gdLst/>
            <a:ahLst/>
            <a:cxnLst/>
            <a:rect r="r" b="b" t="t" l="l"/>
            <a:pathLst>
              <a:path h="5409594" w="9369559">
                <a:moveTo>
                  <a:pt x="0" y="0"/>
                </a:moveTo>
                <a:lnTo>
                  <a:pt x="9369559" y="0"/>
                </a:lnTo>
                <a:lnTo>
                  <a:pt x="9369559" y="5409594"/>
                </a:lnTo>
                <a:lnTo>
                  <a:pt x="0" y="5409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9534">
            <a:off x="12539382" y="5063208"/>
            <a:ext cx="5142369" cy="4345302"/>
          </a:xfrm>
          <a:custGeom>
            <a:avLst/>
            <a:gdLst/>
            <a:ahLst/>
            <a:cxnLst/>
            <a:rect r="r" b="b" t="t" l="l"/>
            <a:pathLst>
              <a:path h="4345302" w="5142369">
                <a:moveTo>
                  <a:pt x="0" y="0"/>
                </a:moveTo>
                <a:lnTo>
                  <a:pt x="5142369" y="0"/>
                </a:lnTo>
                <a:lnTo>
                  <a:pt x="5142369" y="4345302"/>
                </a:lnTo>
                <a:lnTo>
                  <a:pt x="0" y="43453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00716">
            <a:off x="2185957" y="1748289"/>
            <a:ext cx="2800517" cy="3590407"/>
          </a:xfrm>
          <a:custGeom>
            <a:avLst/>
            <a:gdLst/>
            <a:ahLst/>
            <a:cxnLst/>
            <a:rect r="r" b="b" t="t" l="l"/>
            <a:pathLst>
              <a:path h="3590407" w="2800517">
                <a:moveTo>
                  <a:pt x="0" y="0"/>
                </a:moveTo>
                <a:lnTo>
                  <a:pt x="2800517" y="0"/>
                </a:lnTo>
                <a:lnTo>
                  <a:pt x="2800517" y="3590407"/>
                </a:lnTo>
                <a:lnTo>
                  <a:pt x="0" y="35904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618944">
            <a:off x="5088985" y="2593049"/>
            <a:ext cx="7827525" cy="2662137"/>
          </a:xfrm>
          <a:prstGeom prst="rect">
            <a:avLst/>
          </a:prstGeom>
        </p:spPr>
        <p:txBody>
          <a:bodyPr anchor="t" rtlCol="false" tIns="0" lIns="0" bIns="0" rIns="0">
            <a:spAutoFit/>
          </a:bodyPr>
          <a:lstStyle/>
          <a:p>
            <a:pPr algn="ctr">
              <a:lnSpc>
                <a:spcPts val="21793"/>
              </a:lnSpc>
            </a:pPr>
            <a:r>
              <a:rPr lang="en-US" sz="15566">
                <a:solidFill>
                  <a:srgbClr val="F9EED2"/>
                </a:solidFill>
                <a:latin typeface="Luckiest Guy"/>
              </a:rPr>
              <a:t>Nibbles</a:t>
            </a:r>
          </a:p>
        </p:txBody>
      </p:sp>
      <p:sp>
        <p:nvSpPr>
          <p:cNvPr name="Freeform 9" id="9"/>
          <p:cNvSpPr/>
          <p:nvPr/>
        </p:nvSpPr>
        <p:spPr>
          <a:xfrm flipH="true" flipV="false" rot="-1692654">
            <a:off x="12387980" y="1420757"/>
            <a:ext cx="832763" cy="1567213"/>
          </a:xfrm>
          <a:custGeom>
            <a:avLst/>
            <a:gdLst/>
            <a:ahLst/>
            <a:cxnLst/>
            <a:rect r="r" b="b" t="t" l="l"/>
            <a:pathLst>
              <a:path h="1567213" w="832763">
                <a:moveTo>
                  <a:pt x="832763" y="0"/>
                </a:moveTo>
                <a:lnTo>
                  <a:pt x="0" y="0"/>
                </a:lnTo>
                <a:lnTo>
                  <a:pt x="0" y="1567213"/>
                </a:lnTo>
                <a:lnTo>
                  <a:pt x="832763" y="1567213"/>
                </a:lnTo>
                <a:lnTo>
                  <a:pt x="83276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378253" y="762708"/>
            <a:ext cx="2444252" cy="1476513"/>
          </a:xfrm>
          <a:custGeom>
            <a:avLst/>
            <a:gdLst/>
            <a:ahLst/>
            <a:cxnLst/>
            <a:rect r="r" b="b" t="t" l="l"/>
            <a:pathLst>
              <a:path h="1476513" w="2444252">
                <a:moveTo>
                  <a:pt x="0" y="0"/>
                </a:moveTo>
                <a:lnTo>
                  <a:pt x="2444252" y="0"/>
                </a:lnTo>
                <a:lnTo>
                  <a:pt x="2444252" y="1476513"/>
                </a:lnTo>
                <a:lnTo>
                  <a:pt x="0" y="14765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2614707" y="7559410"/>
            <a:ext cx="5716080" cy="5851869"/>
          </a:xfrm>
          <a:custGeom>
            <a:avLst/>
            <a:gdLst/>
            <a:ahLst/>
            <a:cxnLst/>
            <a:rect r="r" b="b" t="t" l="l"/>
            <a:pathLst>
              <a:path h="5851869" w="5716080">
                <a:moveTo>
                  <a:pt x="0" y="0"/>
                </a:moveTo>
                <a:lnTo>
                  <a:pt x="5716080" y="0"/>
                </a:lnTo>
                <a:lnTo>
                  <a:pt x="5716080" y="5851869"/>
                </a:lnTo>
                <a:lnTo>
                  <a:pt x="0" y="58518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755061">
            <a:off x="6390579" y="5669781"/>
            <a:ext cx="6752592" cy="1279484"/>
          </a:xfrm>
          <a:prstGeom prst="rect">
            <a:avLst/>
          </a:prstGeom>
        </p:spPr>
        <p:txBody>
          <a:bodyPr anchor="t" rtlCol="false" tIns="0" lIns="0" bIns="0" rIns="0">
            <a:spAutoFit/>
          </a:bodyPr>
          <a:lstStyle/>
          <a:p>
            <a:pPr algn="ctr">
              <a:lnSpc>
                <a:spcPts val="8539"/>
              </a:lnSpc>
            </a:pPr>
            <a:r>
              <a:rPr lang="en-US" sz="12199">
                <a:solidFill>
                  <a:srgbClr val="FFFFFF"/>
                </a:solidFill>
                <a:latin typeface="뉴요커"/>
              </a:rPr>
              <a:t>Food App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442225"/>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Features</a:t>
            </a:r>
          </a:p>
        </p:txBody>
      </p:sp>
      <p:sp>
        <p:nvSpPr>
          <p:cNvPr name="TextBox 4" id="4"/>
          <p:cNvSpPr txBox="true"/>
          <p:nvPr/>
        </p:nvSpPr>
        <p:spPr>
          <a:xfrm rot="0">
            <a:off x="89038" y="1848749"/>
            <a:ext cx="18198962" cy="8438251"/>
          </a:xfrm>
          <a:prstGeom prst="rect">
            <a:avLst/>
          </a:prstGeom>
        </p:spPr>
        <p:txBody>
          <a:bodyPr anchor="t" rtlCol="false" tIns="0" lIns="0" bIns="0" rIns="0">
            <a:spAutoFit/>
          </a:bodyPr>
          <a:lstStyle/>
          <a:p>
            <a:pPr marL="992921" indent="-496460" lvl="1">
              <a:lnSpc>
                <a:spcPts val="5150"/>
              </a:lnSpc>
              <a:buAutoNum type="arabicPeriod" startAt="1"/>
            </a:pPr>
            <a:r>
              <a:rPr lang="en-US" sz="4598">
                <a:solidFill>
                  <a:srgbClr val="75493A"/>
                </a:solidFill>
                <a:latin typeface="뉴요커 Bold"/>
              </a:rPr>
              <a:t>Add to Home Screen: This feature allows users to save a PWA to their device's home screen with an icon, similar to native apps. Once added, the PWA can be launched directly from the home screen, providing a full-screen experience without the browser UI, thereby enhancing user engagement and ease of access. </a:t>
            </a:r>
          </a:p>
          <a:p>
            <a:pPr marL="992921" indent="-496460" lvl="1">
              <a:lnSpc>
                <a:spcPts val="5150"/>
              </a:lnSpc>
              <a:buAutoNum type="arabicPeriod" startAt="1"/>
            </a:pPr>
            <a:r>
              <a:rPr lang="en-US" sz="4598">
                <a:solidFill>
                  <a:srgbClr val="75493A"/>
                </a:solidFill>
                <a:latin typeface="뉴요커 Bold"/>
              </a:rPr>
              <a:t>Service Worker Events: Fetch, Sync, Push: - Fetch: Intercept network requests to cache or retrieve assets, enabling offline use or faster load times. - Sync: Delay actions until a stable internet connection is available, useful for posts or updates made offline. - Push: Receive push notifications from a server, even when the browser is closed, keeping users engaged with timely content or alerts. </a:t>
            </a:r>
          </a:p>
          <a:p>
            <a:pPr marL="992921" indent="-496460" lvl="1">
              <a:lnSpc>
                <a:spcPts val="5150"/>
              </a:lnSpc>
              <a:buAutoNum type="arabicPeriod" startAt="1"/>
            </a:pPr>
            <a:r>
              <a:rPr lang="en-US" sz="4598">
                <a:solidFill>
                  <a:srgbClr val="75493A"/>
                </a:solidFill>
                <a:latin typeface="뉴요커"/>
              </a:rPr>
              <a:t>Upload Product: </a:t>
            </a:r>
            <a:r>
              <a:rPr lang="en-US" sz="4598">
                <a:solidFill>
                  <a:srgbClr val="75493A"/>
                </a:solidFill>
                <a:latin typeface="뉴요커 Bold"/>
              </a:rPr>
              <a:t>This features allow the user to upload their product which they want to sell on the site . </a:t>
            </a:r>
          </a:p>
          <a:p>
            <a:pPr marL="992921" indent="-496460" lvl="1">
              <a:lnSpc>
                <a:spcPts val="5150"/>
              </a:lnSpc>
              <a:buAutoNum type="arabicPeriod" startAt="1"/>
            </a:pPr>
            <a:r>
              <a:rPr lang="en-US" sz="4598">
                <a:solidFill>
                  <a:srgbClr val="75493A"/>
                </a:solidFill>
                <a:latin typeface="뉴요커 Bold"/>
              </a:rPr>
              <a:t>Whatsapp/call seller : Connects with the dealer through whatsapp or phone number to purchase the product. </a:t>
            </a:r>
          </a:p>
        </p:txBody>
      </p:sp>
      <p:sp>
        <p:nvSpPr>
          <p:cNvPr name="Freeform 5" id="5"/>
          <p:cNvSpPr/>
          <p:nvPr/>
        </p:nvSpPr>
        <p:spPr>
          <a:xfrm flipH="true" flipV="false" rot="-1066611">
            <a:off x="11272487" y="130381"/>
            <a:ext cx="503489" cy="947538"/>
          </a:xfrm>
          <a:custGeom>
            <a:avLst/>
            <a:gdLst/>
            <a:ahLst/>
            <a:cxnLst/>
            <a:rect r="r" b="b" t="t" l="l"/>
            <a:pathLst>
              <a:path h="947538" w="503489">
                <a:moveTo>
                  <a:pt x="503489" y="0"/>
                </a:moveTo>
                <a:lnTo>
                  <a:pt x="0" y="0"/>
                </a:lnTo>
                <a:lnTo>
                  <a:pt x="0" y="947538"/>
                </a:lnTo>
                <a:lnTo>
                  <a:pt x="503489" y="947538"/>
                </a:lnTo>
                <a:lnTo>
                  <a:pt x="503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66775"/>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Homescreen icon</a:t>
            </a:r>
          </a:p>
        </p:txBody>
      </p:sp>
      <p:sp>
        <p:nvSpPr>
          <p:cNvPr name="Freeform 4" id="4"/>
          <p:cNvSpPr/>
          <p:nvPr/>
        </p:nvSpPr>
        <p:spPr>
          <a:xfrm flipH="false" flipV="false" rot="0">
            <a:off x="1939996" y="2742607"/>
            <a:ext cx="15319304" cy="6902104"/>
          </a:xfrm>
          <a:custGeom>
            <a:avLst/>
            <a:gdLst/>
            <a:ahLst/>
            <a:cxnLst/>
            <a:rect r="r" b="b" t="t" l="l"/>
            <a:pathLst>
              <a:path h="6902104" w="15319304">
                <a:moveTo>
                  <a:pt x="0" y="0"/>
                </a:moveTo>
                <a:lnTo>
                  <a:pt x="15319304" y="0"/>
                </a:lnTo>
                <a:lnTo>
                  <a:pt x="15319304" y="6902104"/>
                </a:lnTo>
                <a:lnTo>
                  <a:pt x="0" y="6902104"/>
                </a:lnTo>
                <a:lnTo>
                  <a:pt x="0" y="0"/>
                </a:lnTo>
                <a:close/>
              </a:path>
            </a:pathLst>
          </a:custGeom>
          <a:blipFill>
            <a:blip r:embed="rId4"/>
            <a:stretch>
              <a:fillRect l="0" t="0" r="0" b="0"/>
            </a:stretch>
          </a:blipFill>
        </p:spPr>
      </p:sp>
      <p:grpSp>
        <p:nvGrpSpPr>
          <p:cNvPr name="Group 5" id="5"/>
          <p:cNvGrpSpPr/>
          <p:nvPr/>
        </p:nvGrpSpPr>
        <p:grpSpPr>
          <a:xfrm rot="0">
            <a:off x="11951018" y="3740467"/>
            <a:ext cx="2687955" cy="254317"/>
            <a:chOff x="0" y="0"/>
            <a:chExt cx="3583940" cy="339090"/>
          </a:xfrm>
        </p:grpSpPr>
        <p:sp>
          <p:nvSpPr>
            <p:cNvPr name="Freeform 6" id="6"/>
            <p:cNvSpPr/>
            <p:nvPr/>
          </p:nvSpPr>
          <p:spPr>
            <a:xfrm flipH="false" flipV="false" rot="0">
              <a:off x="48260" y="49530"/>
              <a:ext cx="3489960" cy="278130"/>
            </a:xfrm>
            <a:custGeom>
              <a:avLst/>
              <a:gdLst/>
              <a:ahLst/>
              <a:cxnLst/>
              <a:rect r="r" b="b" t="t" l="l"/>
              <a:pathLst>
                <a:path h="278130" w="3489960">
                  <a:moveTo>
                    <a:pt x="77470" y="82550"/>
                  </a:moveTo>
                  <a:cubicBezTo>
                    <a:pt x="1851660" y="71120"/>
                    <a:pt x="1887220" y="55880"/>
                    <a:pt x="1953260" y="49530"/>
                  </a:cubicBezTo>
                  <a:cubicBezTo>
                    <a:pt x="2018030" y="44450"/>
                    <a:pt x="2053590" y="46990"/>
                    <a:pt x="2143760" y="45720"/>
                  </a:cubicBezTo>
                  <a:cubicBezTo>
                    <a:pt x="2360930" y="41910"/>
                    <a:pt x="3101340" y="27940"/>
                    <a:pt x="3262630" y="39370"/>
                  </a:cubicBezTo>
                  <a:cubicBezTo>
                    <a:pt x="3308350" y="43180"/>
                    <a:pt x="3345180" y="58420"/>
                    <a:pt x="3348990" y="52070"/>
                  </a:cubicBezTo>
                  <a:cubicBezTo>
                    <a:pt x="3351530" y="48260"/>
                    <a:pt x="3336290" y="40640"/>
                    <a:pt x="3337560" y="34290"/>
                  </a:cubicBezTo>
                  <a:cubicBezTo>
                    <a:pt x="3337560" y="27940"/>
                    <a:pt x="3347720" y="20320"/>
                    <a:pt x="3356610" y="15240"/>
                  </a:cubicBezTo>
                  <a:cubicBezTo>
                    <a:pt x="3368040" y="8890"/>
                    <a:pt x="3390900" y="0"/>
                    <a:pt x="3407410" y="1270"/>
                  </a:cubicBezTo>
                  <a:cubicBezTo>
                    <a:pt x="3423920" y="1270"/>
                    <a:pt x="3442970" y="8890"/>
                    <a:pt x="3455670" y="20320"/>
                  </a:cubicBezTo>
                  <a:cubicBezTo>
                    <a:pt x="3468370" y="30480"/>
                    <a:pt x="3481070" y="46990"/>
                    <a:pt x="3483610" y="64770"/>
                  </a:cubicBezTo>
                  <a:cubicBezTo>
                    <a:pt x="3487420" y="86360"/>
                    <a:pt x="3479800" y="123190"/>
                    <a:pt x="3464560" y="139700"/>
                  </a:cubicBezTo>
                  <a:cubicBezTo>
                    <a:pt x="3448050" y="156210"/>
                    <a:pt x="3412490" y="166370"/>
                    <a:pt x="3390900" y="165100"/>
                  </a:cubicBezTo>
                  <a:cubicBezTo>
                    <a:pt x="3373120" y="163830"/>
                    <a:pt x="3355340" y="152400"/>
                    <a:pt x="3343910" y="140970"/>
                  </a:cubicBezTo>
                  <a:cubicBezTo>
                    <a:pt x="3332480" y="128270"/>
                    <a:pt x="3323590" y="109220"/>
                    <a:pt x="3321050" y="92710"/>
                  </a:cubicBezTo>
                  <a:cubicBezTo>
                    <a:pt x="3319780" y="76200"/>
                    <a:pt x="3323590" y="55880"/>
                    <a:pt x="3332480" y="41910"/>
                  </a:cubicBezTo>
                  <a:cubicBezTo>
                    <a:pt x="3340100" y="27940"/>
                    <a:pt x="3356610" y="13970"/>
                    <a:pt x="3371850" y="7620"/>
                  </a:cubicBezTo>
                  <a:cubicBezTo>
                    <a:pt x="3387090" y="1270"/>
                    <a:pt x="3408680" y="0"/>
                    <a:pt x="3423920" y="3810"/>
                  </a:cubicBezTo>
                  <a:cubicBezTo>
                    <a:pt x="3440430" y="7620"/>
                    <a:pt x="3458210" y="17780"/>
                    <a:pt x="3468370" y="33020"/>
                  </a:cubicBezTo>
                  <a:cubicBezTo>
                    <a:pt x="3479800" y="50800"/>
                    <a:pt x="3489960" y="85090"/>
                    <a:pt x="3482340" y="109220"/>
                  </a:cubicBezTo>
                  <a:cubicBezTo>
                    <a:pt x="3473450" y="137160"/>
                    <a:pt x="3436620" y="173990"/>
                    <a:pt x="3402330" y="189230"/>
                  </a:cubicBezTo>
                  <a:cubicBezTo>
                    <a:pt x="3365500" y="207010"/>
                    <a:pt x="3332480" y="199390"/>
                    <a:pt x="3262630" y="201930"/>
                  </a:cubicBezTo>
                  <a:cubicBezTo>
                    <a:pt x="3059430" y="210820"/>
                    <a:pt x="2332990" y="184150"/>
                    <a:pt x="2063750" y="200660"/>
                  </a:cubicBezTo>
                  <a:cubicBezTo>
                    <a:pt x="1925320" y="208280"/>
                    <a:pt x="1897380" y="228600"/>
                    <a:pt x="1751330" y="237490"/>
                  </a:cubicBezTo>
                  <a:cubicBezTo>
                    <a:pt x="1414780" y="256540"/>
                    <a:pt x="255270" y="278130"/>
                    <a:pt x="77470" y="233680"/>
                  </a:cubicBezTo>
                  <a:cubicBezTo>
                    <a:pt x="40640" y="224790"/>
                    <a:pt x="27940" y="215900"/>
                    <a:pt x="15240" y="200660"/>
                  </a:cubicBezTo>
                  <a:cubicBezTo>
                    <a:pt x="5080" y="186690"/>
                    <a:pt x="0" y="165100"/>
                    <a:pt x="2540" y="148590"/>
                  </a:cubicBezTo>
                  <a:cubicBezTo>
                    <a:pt x="5080" y="132080"/>
                    <a:pt x="15240" y="113030"/>
                    <a:pt x="27940" y="101600"/>
                  </a:cubicBezTo>
                  <a:cubicBezTo>
                    <a:pt x="39370" y="90170"/>
                    <a:pt x="77470" y="82550"/>
                    <a:pt x="77470" y="82550"/>
                  </a:cubicBezTo>
                </a:path>
              </a:pathLst>
            </a:custGeom>
            <a:solidFill>
              <a:srgbClr val="000000"/>
            </a:solidFill>
            <a:ln cap="sq">
              <a:noFill/>
              <a:prstDash val="solid"/>
              <a:miter/>
            </a:ln>
          </p:spPr>
        </p:sp>
      </p:grpSp>
      <p:grpSp>
        <p:nvGrpSpPr>
          <p:cNvPr name="Group 7" id="7"/>
          <p:cNvGrpSpPr/>
          <p:nvPr/>
        </p:nvGrpSpPr>
        <p:grpSpPr>
          <a:xfrm rot="0">
            <a:off x="13962698" y="3379470"/>
            <a:ext cx="929640" cy="1179195"/>
            <a:chOff x="0" y="0"/>
            <a:chExt cx="1239520" cy="1572260"/>
          </a:xfrm>
        </p:grpSpPr>
        <p:sp>
          <p:nvSpPr>
            <p:cNvPr name="Freeform 8" id="8"/>
            <p:cNvSpPr/>
            <p:nvPr/>
          </p:nvSpPr>
          <p:spPr>
            <a:xfrm flipH="false" flipV="false" rot="0">
              <a:off x="46990" y="49530"/>
              <a:ext cx="1149350" cy="1474470"/>
            </a:xfrm>
            <a:custGeom>
              <a:avLst/>
              <a:gdLst/>
              <a:ahLst/>
              <a:cxnLst/>
              <a:rect r="r" b="b" t="t" l="l"/>
              <a:pathLst>
                <a:path h="1474470" w="1149350">
                  <a:moveTo>
                    <a:pt x="328930" y="24130"/>
                  </a:moveTo>
                  <a:cubicBezTo>
                    <a:pt x="571500" y="214630"/>
                    <a:pt x="579120" y="234950"/>
                    <a:pt x="609600" y="261620"/>
                  </a:cubicBezTo>
                  <a:cubicBezTo>
                    <a:pt x="654050" y="300990"/>
                    <a:pt x="728980" y="336550"/>
                    <a:pt x="796290" y="394970"/>
                  </a:cubicBezTo>
                  <a:cubicBezTo>
                    <a:pt x="889000" y="473710"/>
                    <a:pt x="1049020" y="618490"/>
                    <a:pt x="1101090" y="709930"/>
                  </a:cubicBezTo>
                  <a:cubicBezTo>
                    <a:pt x="1131570" y="763270"/>
                    <a:pt x="1149350" y="816610"/>
                    <a:pt x="1140460" y="854710"/>
                  </a:cubicBezTo>
                  <a:cubicBezTo>
                    <a:pt x="1132840" y="887730"/>
                    <a:pt x="1099820" y="911860"/>
                    <a:pt x="1074420" y="932180"/>
                  </a:cubicBezTo>
                  <a:cubicBezTo>
                    <a:pt x="1050290" y="951230"/>
                    <a:pt x="1023620" y="965200"/>
                    <a:pt x="995680" y="974090"/>
                  </a:cubicBezTo>
                  <a:cubicBezTo>
                    <a:pt x="967740" y="981710"/>
                    <a:pt x="938530" y="976630"/>
                    <a:pt x="908050" y="982980"/>
                  </a:cubicBezTo>
                  <a:cubicBezTo>
                    <a:pt x="872490" y="990600"/>
                    <a:pt x="834390" y="1002030"/>
                    <a:pt x="800100" y="1018540"/>
                  </a:cubicBezTo>
                  <a:cubicBezTo>
                    <a:pt x="764540" y="1036320"/>
                    <a:pt x="732790" y="1070610"/>
                    <a:pt x="698500" y="1084580"/>
                  </a:cubicBezTo>
                  <a:cubicBezTo>
                    <a:pt x="668020" y="1098550"/>
                    <a:pt x="637540" y="1096010"/>
                    <a:pt x="607060" y="1108710"/>
                  </a:cubicBezTo>
                  <a:cubicBezTo>
                    <a:pt x="574040" y="1123950"/>
                    <a:pt x="541020" y="1158240"/>
                    <a:pt x="505460" y="1172210"/>
                  </a:cubicBezTo>
                  <a:cubicBezTo>
                    <a:pt x="473710" y="1186180"/>
                    <a:pt x="436880" y="1176020"/>
                    <a:pt x="407670" y="1193800"/>
                  </a:cubicBezTo>
                  <a:cubicBezTo>
                    <a:pt x="374650" y="1214120"/>
                    <a:pt x="355600" y="1270000"/>
                    <a:pt x="323850" y="1300480"/>
                  </a:cubicBezTo>
                  <a:cubicBezTo>
                    <a:pt x="293370" y="1330960"/>
                    <a:pt x="254000" y="1360170"/>
                    <a:pt x="220980" y="1377950"/>
                  </a:cubicBezTo>
                  <a:cubicBezTo>
                    <a:pt x="196850" y="1393190"/>
                    <a:pt x="153670" y="1399540"/>
                    <a:pt x="151130" y="1408430"/>
                  </a:cubicBezTo>
                  <a:cubicBezTo>
                    <a:pt x="149860" y="1413510"/>
                    <a:pt x="165100" y="1417320"/>
                    <a:pt x="165100" y="1422400"/>
                  </a:cubicBezTo>
                  <a:cubicBezTo>
                    <a:pt x="165100" y="1432560"/>
                    <a:pt x="142240" y="1454150"/>
                    <a:pt x="127000" y="1461770"/>
                  </a:cubicBezTo>
                  <a:cubicBezTo>
                    <a:pt x="111760" y="1470660"/>
                    <a:pt x="90170" y="1474470"/>
                    <a:pt x="73660" y="1470660"/>
                  </a:cubicBezTo>
                  <a:cubicBezTo>
                    <a:pt x="55880" y="1468120"/>
                    <a:pt x="36830" y="1460500"/>
                    <a:pt x="25400" y="1445260"/>
                  </a:cubicBezTo>
                  <a:cubicBezTo>
                    <a:pt x="11430" y="1428750"/>
                    <a:pt x="1270" y="1390650"/>
                    <a:pt x="3810" y="1369060"/>
                  </a:cubicBezTo>
                  <a:cubicBezTo>
                    <a:pt x="6350" y="1350010"/>
                    <a:pt x="19050" y="1333500"/>
                    <a:pt x="31750" y="1322070"/>
                  </a:cubicBezTo>
                  <a:cubicBezTo>
                    <a:pt x="44450" y="1310640"/>
                    <a:pt x="64770" y="1303020"/>
                    <a:pt x="82550" y="1301750"/>
                  </a:cubicBezTo>
                  <a:cubicBezTo>
                    <a:pt x="99060" y="1300480"/>
                    <a:pt x="120650" y="1306830"/>
                    <a:pt x="134620" y="1315720"/>
                  </a:cubicBezTo>
                  <a:cubicBezTo>
                    <a:pt x="149860" y="1325880"/>
                    <a:pt x="163830" y="1342390"/>
                    <a:pt x="167640" y="1360170"/>
                  </a:cubicBezTo>
                  <a:cubicBezTo>
                    <a:pt x="173990" y="1380490"/>
                    <a:pt x="168910" y="1419860"/>
                    <a:pt x="154940" y="1438910"/>
                  </a:cubicBezTo>
                  <a:cubicBezTo>
                    <a:pt x="140970" y="1456690"/>
                    <a:pt x="104140" y="1471930"/>
                    <a:pt x="82550" y="1471930"/>
                  </a:cubicBezTo>
                  <a:cubicBezTo>
                    <a:pt x="64770" y="1473200"/>
                    <a:pt x="45720" y="1463040"/>
                    <a:pt x="31750" y="1451610"/>
                  </a:cubicBezTo>
                  <a:cubicBezTo>
                    <a:pt x="19050" y="1441450"/>
                    <a:pt x="7620" y="1422400"/>
                    <a:pt x="3810" y="1405890"/>
                  </a:cubicBezTo>
                  <a:cubicBezTo>
                    <a:pt x="0" y="1388110"/>
                    <a:pt x="0" y="1370330"/>
                    <a:pt x="10160" y="1351280"/>
                  </a:cubicBezTo>
                  <a:cubicBezTo>
                    <a:pt x="25400" y="1316990"/>
                    <a:pt x="83820" y="1262380"/>
                    <a:pt x="118110" y="1235710"/>
                  </a:cubicBezTo>
                  <a:cubicBezTo>
                    <a:pt x="143510" y="1216660"/>
                    <a:pt x="170180" y="1215390"/>
                    <a:pt x="190500" y="1196340"/>
                  </a:cubicBezTo>
                  <a:cubicBezTo>
                    <a:pt x="212090" y="1176020"/>
                    <a:pt x="220980" y="1141730"/>
                    <a:pt x="243840" y="1117600"/>
                  </a:cubicBezTo>
                  <a:cubicBezTo>
                    <a:pt x="271780" y="1090930"/>
                    <a:pt x="312420" y="1064260"/>
                    <a:pt x="347980" y="1047750"/>
                  </a:cubicBezTo>
                  <a:cubicBezTo>
                    <a:pt x="379730" y="1033780"/>
                    <a:pt x="412750" y="1033780"/>
                    <a:pt x="441960" y="1019810"/>
                  </a:cubicBezTo>
                  <a:cubicBezTo>
                    <a:pt x="473710" y="1004570"/>
                    <a:pt x="497840" y="970280"/>
                    <a:pt x="529590" y="957580"/>
                  </a:cubicBezTo>
                  <a:cubicBezTo>
                    <a:pt x="561340" y="944880"/>
                    <a:pt x="603250" y="955040"/>
                    <a:pt x="632460" y="942340"/>
                  </a:cubicBezTo>
                  <a:cubicBezTo>
                    <a:pt x="660400" y="929640"/>
                    <a:pt x="678180" y="900430"/>
                    <a:pt x="706120" y="886460"/>
                  </a:cubicBezTo>
                  <a:cubicBezTo>
                    <a:pt x="737870" y="868680"/>
                    <a:pt x="781050" y="857250"/>
                    <a:pt x="817880" y="848360"/>
                  </a:cubicBezTo>
                  <a:cubicBezTo>
                    <a:pt x="855980" y="839470"/>
                    <a:pt x="896620" y="847090"/>
                    <a:pt x="930910" y="833120"/>
                  </a:cubicBezTo>
                  <a:cubicBezTo>
                    <a:pt x="967740" y="817880"/>
                    <a:pt x="1016000" y="749300"/>
                    <a:pt x="1031240" y="756920"/>
                  </a:cubicBezTo>
                  <a:cubicBezTo>
                    <a:pt x="1043940" y="763270"/>
                    <a:pt x="1045210" y="840740"/>
                    <a:pt x="1029970" y="847090"/>
                  </a:cubicBezTo>
                  <a:cubicBezTo>
                    <a:pt x="995680" y="859790"/>
                    <a:pt x="781050" y="588010"/>
                    <a:pt x="711200" y="530860"/>
                  </a:cubicBezTo>
                  <a:cubicBezTo>
                    <a:pt x="680720" y="506730"/>
                    <a:pt x="666750" y="506730"/>
                    <a:pt x="638810" y="485140"/>
                  </a:cubicBezTo>
                  <a:cubicBezTo>
                    <a:pt x="593090" y="448310"/>
                    <a:pt x="519430" y="359410"/>
                    <a:pt x="468630" y="321310"/>
                  </a:cubicBezTo>
                  <a:cubicBezTo>
                    <a:pt x="434340" y="295910"/>
                    <a:pt x="408940" y="290830"/>
                    <a:pt x="374650" y="266700"/>
                  </a:cubicBezTo>
                  <a:cubicBezTo>
                    <a:pt x="327660" y="232410"/>
                    <a:pt x="246380" y="170180"/>
                    <a:pt x="218440" y="134620"/>
                  </a:cubicBezTo>
                  <a:cubicBezTo>
                    <a:pt x="204470" y="115570"/>
                    <a:pt x="196850" y="100330"/>
                    <a:pt x="195580" y="83820"/>
                  </a:cubicBezTo>
                  <a:cubicBezTo>
                    <a:pt x="194310" y="66040"/>
                    <a:pt x="201930" y="44450"/>
                    <a:pt x="212090" y="30480"/>
                  </a:cubicBezTo>
                  <a:cubicBezTo>
                    <a:pt x="223520" y="16510"/>
                    <a:pt x="242570" y="3810"/>
                    <a:pt x="260350" y="1270"/>
                  </a:cubicBezTo>
                  <a:cubicBezTo>
                    <a:pt x="280670" y="0"/>
                    <a:pt x="328930" y="24130"/>
                    <a:pt x="328930" y="24130"/>
                  </a:cubicBezTo>
                </a:path>
              </a:pathLst>
            </a:custGeom>
            <a:solidFill>
              <a:srgbClr val="000000"/>
            </a:solidFill>
            <a:ln cap="sq">
              <a:noFill/>
              <a:prstDash val="solid"/>
              <a:miter/>
            </a:ln>
          </p:spPr>
        </p:sp>
      </p:gr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14516555" y="3124322"/>
            <a:ext cx="3771445" cy="1165617"/>
          </a:xfrm>
          <a:prstGeom prst="rect">
            <a:avLst/>
          </a:prstGeom>
        </p:spPr>
        <p:txBody>
          <a:bodyPr anchor="t" rtlCol="false" tIns="0" lIns="0" bIns="0" rIns="0">
            <a:spAutoFit/>
          </a:bodyPr>
          <a:lstStyle/>
          <a:p>
            <a:pPr algn="ctr">
              <a:lnSpc>
                <a:spcPts val="4726"/>
              </a:lnSpc>
            </a:pPr>
            <a:r>
              <a:rPr lang="en-US" sz="3375">
                <a:solidFill>
                  <a:srgbClr val="000000"/>
                </a:solidFill>
                <a:latin typeface="Canva Sans Bold"/>
              </a:rPr>
              <a:t>Website added to </a:t>
            </a:r>
          </a:p>
          <a:p>
            <a:pPr algn="ctr">
              <a:lnSpc>
                <a:spcPts val="4726"/>
              </a:lnSpc>
            </a:pPr>
            <a:r>
              <a:rPr lang="en-US" sz="3375">
                <a:solidFill>
                  <a:srgbClr val="000000"/>
                </a:solidFill>
                <a:latin typeface="Canva Sans Bold"/>
              </a:rPr>
              <a:t>homescreen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9198" y="2244724"/>
            <a:ext cx="14991528" cy="7729117"/>
          </a:xfrm>
          <a:custGeom>
            <a:avLst/>
            <a:gdLst/>
            <a:ahLst/>
            <a:cxnLst/>
            <a:rect r="r" b="b" t="t" l="l"/>
            <a:pathLst>
              <a:path h="7729117" w="14991528">
                <a:moveTo>
                  <a:pt x="0" y="0"/>
                </a:moveTo>
                <a:lnTo>
                  <a:pt x="14991528" y="0"/>
                </a:lnTo>
                <a:lnTo>
                  <a:pt x="14991528" y="7729118"/>
                </a:lnTo>
                <a:lnTo>
                  <a:pt x="0" y="7729118"/>
                </a:lnTo>
                <a:lnTo>
                  <a:pt x="0" y="0"/>
                </a:lnTo>
                <a:close/>
              </a:path>
            </a:pathLst>
          </a:custGeom>
          <a:blipFill>
            <a:blip r:embed="rId4"/>
            <a:stretch>
              <a:fillRect l="0" t="0" r="0" b="0"/>
            </a:stretch>
          </a:blipFill>
        </p:spPr>
      </p:sp>
      <p:sp>
        <p:nvSpPr>
          <p:cNvPr name="TextBox 4" id="4"/>
          <p:cNvSpPr txBox="true"/>
          <p:nvPr/>
        </p:nvSpPr>
        <p:spPr>
          <a:xfrm rot="0">
            <a:off x="2089697" y="866775"/>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homepage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9303" y="1832194"/>
            <a:ext cx="10879917" cy="7934832"/>
          </a:xfrm>
          <a:custGeom>
            <a:avLst/>
            <a:gdLst/>
            <a:ahLst/>
            <a:cxnLst/>
            <a:rect r="r" b="b" t="t" l="l"/>
            <a:pathLst>
              <a:path h="7934832" w="10879917">
                <a:moveTo>
                  <a:pt x="0" y="0"/>
                </a:moveTo>
                <a:lnTo>
                  <a:pt x="10879917" y="0"/>
                </a:lnTo>
                <a:lnTo>
                  <a:pt x="10879917" y="7934832"/>
                </a:lnTo>
                <a:lnTo>
                  <a:pt x="0" y="7934832"/>
                </a:lnTo>
                <a:lnTo>
                  <a:pt x="0" y="0"/>
                </a:lnTo>
                <a:close/>
              </a:path>
            </a:pathLst>
          </a:custGeom>
          <a:blipFill>
            <a:blip r:embed="rId4"/>
            <a:stretch>
              <a:fillRect l="0" t="-166" r="0" b="-166"/>
            </a:stretch>
          </a:blipFill>
        </p:spPr>
      </p:sp>
      <p:sp>
        <p:nvSpPr>
          <p:cNvPr name="TextBox 4" id="4"/>
          <p:cNvSpPr txBox="true"/>
          <p:nvPr/>
        </p:nvSpPr>
        <p:spPr>
          <a:xfrm rot="0">
            <a:off x="2089697" y="258763"/>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pwa features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66775"/>
            <a:ext cx="13930531"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references</a:t>
            </a:r>
          </a:p>
        </p:txBody>
      </p:sp>
      <p:sp>
        <p:nvSpPr>
          <p:cNvPr name="TextBox 4" id="4"/>
          <p:cNvSpPr txBox="true"/>
          <p:nvPr/>
        </p:nvSpPr>
        <p:spPr>
          <a:xfrm rot="0">
            <a:off x="1028700" y="2171784"/>
            <a:ext cx="15498746" cy="7259766"/>
          </a:xfrm>
          <a:prstGeom prst="rect">
            <a:avLst/>
          </a:prstGeom>
        </p:spPr>
        <p:txBody>
          <a:bodyPr anchor="t" rtlCol="false" tIns="0" lIns="0" bIns="0" rIns="0">
            <a:spAutoFit/>
          </a:bodyPr>
          <a:lstStyle/>
          <a:p>
            <a:pPr marL="1230406" indent="-615203" lvl="1">
              <a:lnSpc>
                <a:spcPts val="6382"/>
              </a:lnSpc>
              <a:buAutoNum type="arabicPeriod" startAt="1"/>
            </a:pPr>
            <a:r>
              <a:rPr lang="en-US" sz="5698">
                <a:solidFill>
                  <a:srgbClr val="75493A"/>
                </a:solidFill>
                <a:latin typeface="뉴요커 Bold"/>
              </a:rPr>
              <a:t>K. K. V. Jeongeun Lee, "Local Foodie: Experience Design of a Mobile Augmented Reality Application for Tourists to Encourage Local Food Consumption", pp. 1-2, 2020.</a:t>
            </a:r>
          </a:p>
          <a:p>
            <a:pPr marL="1230406" indent="-615203" lvl="1">
              <a:lnSpc>
                <a:spcPts val="6382"/>
              </a:lnSpc>
              <a:buAutoNum type="arabicPeriod" startAt="1"/>
            </a:pPr>
            <a:r>
              <a:rPr lang="en-US" sz="5698">
                <a:solidFill>
                  <a:srgbClr val="75493A"/>
                </a:solidFill>
                <a:latin typeface="뉴요커 Bold"/>
              </a:rPr>
              <a:t>C. Bratianu, D. F. Stanescu and R. Mocanu, "Exploring the knowledge management impact on business education", Sustain., vol. 13, no. 4, pp. 1-16, 2021.</a:t>
            </a:r>
          </a:p>
          <a:p>
            <a:pPr marL="1230406" indent="-615203" lvl="1">
              <a:lnSpc>
                <a:spcPts val="6382"/>
              </a:lnSpc>
              <a:buAutoNum type="arabicPeriod" startAt="1"/>
            </a:pPr>
            <a:r>
              <a:rPr lang="en-US" sz="5698">
                <a:solidFill>
                  <a:srgbClr val="75493A"/>
                </a:solidFill>
                <a:latin typeface="뉴요커 Bold"/>
              </a:rPr>
              <a:t>A. Ferraris, A. Mazzoleni, A. Devalle and J. Couturier, "Big data analytics capabilities andknowledge management: impact on firm performance", Manag. Decis., vol. 57, no. 8, pp. 1923-1936, 2019.</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9EED2"/>
        </a:solidFill>
      </p:bgPr>
    </p:bg>
    <p:spTree>
      <p:nvGrpSpPr>
        <p:cNvPr id="1" name=""/>
        <p:cNvGrpSpPr/>
        <p:nvPr/>
      </p:nvGrpSpPr>
      <p:grpSpPr>
        <a:xfrm>
          <a:off x="0" y="0"/>
          <a:ext cx="0" cy="0"/>
          <a:chOff x="0" y="0"/>
          <a:chExt cx="0" cy="0"/>
        </a:xfrm>
      </p:grpSpPr>
      <p:sp>
        <p:nvSpPr>
          <p:cNvPr name="TextBox 2" id="2"/>
          <p:cNvSpPr txBox="true"/>
          <p:nvPr/>
        </p:nvSpPr>
        <p:spPr>
          <a:xfrm rot="0">
            <a:off x="771525" y="2983865"/>
            <a:ext cx="16744950" cy="3756025"/>
          </a:xfrm>
          <a:prstGeom prst="rect">
            <a:avLst/>
          </a:prstGeom>
        </p:spPr>
        <p:txBody>
          <a:bodyPr anchor="t" rtlCol="false" tIns="0" lIns="0" bIns="0" rIns="0">
            <a:spAutoFit/>
          </a:bodyPr>
          <a:lstStyle/>
          <a:p>
            <a:pPr algn="ctr" marL="0" indent="0" lvl="0">
              <a:lnSpc>
                <a:spcPts val="30799"/>
              </a:lnSpc>
              <a:spcBef>
                <a:spcPct val="0"/>
              </a:spcBef>
            </a:pPr>
            <a:r>
              <a:rPr lang="en-US" sz="21999" u="none">
                <a:solidFill>
                  <a:srgbClr val="000000"/>
                </a:solidFill>
                <a:latin typeface="Open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038" y="0"/>
            <a:ext cx="4836256" cy="9318656"/>
            <a:chOff x="0" y="0"/>
            <a:chExt cx="6448342" cy="12424874"/>
          </a:xfrm>
        </p:grpSpPr>
        <p:pic>
          <p:nvPicPr>
            <p:cNvPr name="Picture 4" id="4"/>
            <p:cNvPicPr>
              <a:picLocks noChangeAspect="true"/>
            </p:cNvPicPr>
            <p:nvPr/>
          </p:nvPicPr>
          <p:blipFill>
            <a:blip r:embed="rId4"/>
            <a:srcRect l="0" t="2872" r="0" b="2872"/>
            <a:stretch>
              <a:fillRect/>
            </a:stretch>
          </p:blipFill>
          <p:spPr>
            <a:xfrm flipH="false" flipV="false">
              <a:off x="0" y="0"/>
              <a:ext cx="6448342" cy="4056958"/>
            </a:xfrm>
            <a:prstGeom prst="rect">
              <a:avLst/>
            </a:prstGeom>
          </p:spPr>
        </p:pic>
        <p:pic>
          <p:nvPicPr>
            <p:cNvPr name="Picture 5" id="5"/>
            <p:cNvPicPr>
              <a:picLocks noChangeAspect="true"/>
            </p:cNvPicPr>
            <p:nvPr/>
          </p:nvPicPr>
          <p:blipFill>
            <a:blip r:embed="rId5"/>
            <a:srcRect l="0" t="2784" r="0" b="2784"/>
            <a:stretch>
              <a:fillRect/>
            </a:stretch>
          </p:blipFill>
          <p:spPr>
            <a:xfrm flipH="false" flipV="false">
              <a:off x="0" y="4183958"/>
              <a:ext cx="6448342" cy="4056958"/>
            </a:xfrm>
            <a:prstGeom prst="rect">
              <a:avLst/>
            </a:prstGeom>
          </p:spPr>
        </p:pic>
        <p:pic>
          <p:nvPicPr>
            <p:cNvPr name="Picture 6" id="6"/>
            <p:cNvPicPr>
              <a:picLocks noChangeAspect="true"/>
            </p:cNvPicPr>
            <p:nvPr/>
          </p:nvPicPr>
          <p:blipFill>
            <a:blip r:embed="rId6"/>
            <a:srcRect l="0" t="7986" r="0" b="7986"/>
            <a:stretch>
              <a:fillRect/>
            </a:stretch>
          </p:blipFill>
          <p:spPr>
            <a:xfrm flipH="false" flipV="false">
              <a:off x="0" y="8367916"/>
              <a:ext cx="6448342" cy="4056958"/>
            </a:xfrm>
            <a:prstGeom prst="rect">
              <a:avLst/>
            </a:prstGeom>
          </p:spPr>
        </p:pic>
      </p:grpSp>
      <p:sp>
        <p:nvSpPr>
          <p:cNvPr name="TextBox 7" id="7"/>
          <p:cNvSpPr txBox="true"/>
          <p:nvPr/>
        </p:nvSpPr>
        <p:spPr>
          <a:xfrm rot="0">
            <a:off x="9861616" y="1573184"/>
            <a:ext cx="7487592" cy="1462798"/>
          </a:xfrm>
          <a:prstGeom prst="rect">
            <a:avLst/>
          </a:prstGeom>
        </p:spPr>
        <p:txBody>
          <a:bodyPr anchor="t" rtlCol="false" tIns="0" lIns="0" bIns="0" rIns="0">
            <a:spAutoFit/>
          </a:bodyPr>
          <a:lstStyle/>
          <a:p>
            <a:pPr algn="ctr">
              <a:lnSpc>
                <a:spcPts val="11981"/>
              </a:lnSpc>
            </a:pPr>
            <a:r>
              <a:rPr lang="en-US" sz="8558">
                <a:solidFill>
                  <a:srgbClr val="86B102"/>
                </a:solidFill>
                <a:latin typeface="Luckiest Guy"/>
              </a:rPr>
              <a:t>Content</a:t>
            </a:r>
          </a:p>
        </p:txBody>
      </p:sp>
      <p:sp>
        <p:nvSpPr>
          <p:cNvPr name="Freeform 8" id="8"/>
          <p:cNvSpPr/>
          <p:nvPr/>
        </p:nvSpPr>
        <p:spPr>
          <a:xfrm flipH="true" flipV="false" rot="-7956165">
            <a:off x="10813295" y="1187791"/>
            <a:ext cx="581652" cy="1094636"/>
          </a:xfrm>
          <a:custGeom>
            <a:avLst/>
            <a:gdLst/>
            <a:ahLst/>
            <a:cxnLst/>
            <a:rect r="r" b="b" t="t" l="l"/>
            <a:pathLst>
              <a:path h="1094636" w="581652">
                <a:moveTo>
                  <a:pt x="581651" y="0"/>
                </a:moveTo>
                <a:lnTo>
                  <a:pt x="0" y="0"/>
                </a:lnTo>
                <a:lnTo>
                  <a:pt x="0" y="1094636"/>
                </a:lnTo>
                <a:lnTo>
                  <a:pt x="581651" y="1094636"/>
                </a:lnTo>
                <a:lnTo>
                  <a:pt x="5816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025360" y="1028700"/>
            <a:ext cx="4836256" cy="9258300"/>
            <a:chOff x="0" y="0"/>
            <a:chExt cx="6448342" cy="12344400"/>
          </a:xfrm>
        </p:grpSpPr>
        <p:pic>
          <p:nvPicPr>
            <p:cNvPr name="Picture 10" id="10"/>
            <p:cNvPicPr>
              <a:picLocks noChangeAspect="true"/>
            </p:cNvPicPr>
            <p:nvPr/>
          </p:nvPicPr>
          <p:blipFill>
            <a:blip r:embed="rId9"/>
            <a:srcRect l="0" t="2831" r="0" b="2831"/>
            <a:stretch>
              <a:fillRect/>
            </a:stretch>
          </p:blipFill>
          <p:spPr>
            <a:xfrm flipH="false" flipV="false">
              <a:off x="0" y="0"/>
              <a:ext cx="6448342" cy="4030133"/>
            </a:xfrm>
            <a:prstGeom prst="rect">
              <a:avLst/>
            </a:prstGeom>
          </p:spPr>
        </p:pic>
        <p:pic>
          <p:nvPicPr>
            <p:cNvPr name="Picture 11" id="11"/>
            <p:cNvPicPr>
              <a:picLocks noChangeAspect="true"/>
            </p:cNvPicPr>
            <p:nvPr/>
          </p:nvPicPr>
          <p:blipFill>
            <a:blip r:embed="rId10"/>
            <a:srcRect l="0" t="3096" r="0" b="3096"/>
            <a:stretch>
              <a:fillRect/>
            </a:stretch>
          </p:blipFill>
          <p:spPr>
            <a:xfrm flipH="false" flipV="false">
              <a:off x="0" y="4157133"/>
              <a:ext cx="6448342" cy="4030133"/>
            </a:xfrm>
            <a:prstGeom prst="rect">
              <a:avLst/>
            </a:prstGeom>
          </p:spPr>
        </p:pic>
        <p:pic>
          <p:nvPicPr>
            <p:cNvPr name="Picture 12" id="12"/>
            <p:cNvPicPr>
              <a:picLocks noChangeAspect="true"/>
            </p:cNvPicPr>
            <p:nvPr/>
          </p:nvPicPr>
          <p:blipFill>
            <a:blip r:embed="rId11"/>
            <a:srcRect l="0" t="3096" r="0" b="3096"/>
            <a:stretch>
              <a:fillRect/>
            </a:stretch>
          </p:blipFill>
          <p:spPr>
            <a:xfrm flipH="false" flipV="false">
              <a:off x="0" y="8314267"/>
              <a:ext cx="6448342" cy="4030133"/>
            </a:xfrm>
            <a:prstGeom prst="rect">
              <a:avLst/>
            </a:prstGeom>
          </p:spPr>
        </p:pic>
      </p:grpSp>
      <p:grpSp>
        <p:nvGrpSpPr>
          <p:cNvPr name="Group 13" id="13"/>
          <p:cNvGrpSpPr/>
          <p:nvPr/>
        </p:nvGrpSpPr>
        <p:grpSpPr>
          <a:xfrm rot="0">
            <a:off x="-89038" y="9318656"/>
            <a:ext cx="4836256" cy="2347916"/>
            <a:chOff x="0" y="0"/>
            <a:chExt cx="1273747" cy="618381"/>
          </a:xfrm>
        </p:grpSpPr>
        <p:sp>
          <p:nvSpPr>
            <p:cNvPr name="Freeform 14" id="14"/>
            <p:cNvSpPr/>
            <p:nvPr/>
          </p:nvSpPr>
          <p:spPr>
            <a:xfrm flipH="false" flipV="false" rot="0">
              <a:off x="0" y="0"/>
              <a:ext cx="1273746" cy="618381"/>
            </a:xfrm>
            <a:custGeom>
              <a:avLst/>
              <a:gdLst/>
              <a:ahLst/>
              <a:cxnLst/>
              <a:rect r="r" b="b" t="t" l="l"/>
              <a:pathLst>
                <a:path h="618381" w="1273746">
                  <a:moveTo>
                    <a:pt x="0" y="0"/>
                  </a:moveTo>
                  <a:lnTo>
                    <a:pt x="1273746" y="0"/>
                  </a:lnTo>
                  <a:lnTo>
                    <a:pt x="1273746" y="618381"/>
                  </a:lnTo>
                  <a:lnTo>
                    <a:pt x="0" y="618381"/>
                  </a:lnTo>
                  <a:close/>
                </a:path>
              </a:pathLst>
            </a:custGeom>
            <a:solidFill>
              <a:srgbClr val="FFB515"/>
            </a:solidFill>
            <a:ln cap="sq">
              <a:noFill/>
              <a:prstDash val="sysDot"/>
              <a:miter/>
            </a:ln>
          </p:spPr>
        </p:sp>
        <p:sp>
          <p:nvSpPr>
            <p:cNvPr name="TextBox 15" id="15"/>
            <p:cNvSpPr txBox="true"/>
            <p:nvPr/>
          </p:nvSpPr>
          <p:spPr>
            <a:xfrm>
              <a:off x="0" y="-38100"/>
              <a:ext cx="1273747" cy="656481"/>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5025360" y="-1319216"/>
            <a:ext cx="4836256" cy="2347916"/>
            <a:chOff x="0" y="0"/>
            <a:chExt cx="1273747" cy="618381"/>
          </a:xfrm>
        </p:grpSpPr>
        <p:sp>
          <p:nvSpPr>
            <p:cNvPr name="Freeform 17" id="17"/>
            <p:cNvSpPr/>
            <p:nvPr/>
          </p:nvSpPr>
          <p:spPr>
            <a:xfrm flipH="false" flipV="false" rot="0">
              <a:off x="0" y="0"/>
              <a:ext cx="1273746" cy="618381"/>
            </a:xfrm>
            <a:custGeom>
              <a:avLst/>
              <a:gdLst/>
              <a:ahLst/>
              <a:cxnLst/>
              <a:rect r="r" b="b" t="t" l="l"/>
              <a:pathLst>
                <a:path h="618381" w="1273746">
                  <a:moveTo>
                    <a:pt x="0" y="0"/>
                  </a:moveTo>
                  <a:lnTo>
                    <a:pt x="1273746" y="0"/>
                  </a:lnTo>
                  <a:lnTo>
                    <a:pt x="1273746" y="618381"/>
                  </a:lnTo>
                  <a:lnTo>
                    <a:pt x="0" y="618381"/>
                  </a:lnTo>
                  <a:close/>
                </a:path>
              </a:pathLst>
            </a:custGeom>
            <a:solidFill>
              <a:srgbClr val="FFB515"/>
            </a:solidFill>
            <a:ln cap="sq">
              <a:noFill/>
              <a:prstDash val="sysDot"/>
              <a:miter/>
            </a:ln>
          </p:spPr>
        </p:sp>
        <p:sp>
          <p:nvSpPr>
            <p:cNvPr name="TextBox 18" id="18"/>
            <p:cNvSpPr txBox="true"/>
            <p:nvPr/>
          </p:nvSpPr>
          <p:spPr>
            <a:xfrm>
              <a:off x="0" y="-38100"/>
              <a:ext cx="1273747" cy="656481"/>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0682239" y="2959782"/>
            <a:ext cx="7781653" cy="5728335"/>
          </a:xfrm>
          <a:prstGeom prst="rect">
            <a:avLst/>
          </a:prstGeom>
        </p:spPr>
        <p:txBody>
          <a:bodyPr anchor="t" rtlCol="false" tIns="0" lIns="0" bIns="0" rIns="0">
            <a:spAutoFit/>
          </a:bodyPr>
          <a:lstStyle/>
          <a:p>
            <a:pPr>
              <a:lnSpc>
                <a:spcPts val="5040"/>
              </a:lnSpc>
            </a:pPr>
            <a:r>
              <a:rPr lang="en-US" sz="3600">
                <a:solidFill>
                  <a:srgbClr val="7D921C"/>
                </a:solidFill>
                <a:latin typeface="Luckiest Guy"/>
              </a:rPr>
              <a:t>1.Introduction to the project</a:t>
            </a:r>
          </a:p>
          <a:p>
            <a:pPr>
              <a:lnSpc>
                <a:spcPts val="5040"/>
              </a:lnSpc>
            </a:pPr>
            <a:r>
              <a:rPr lang="en-US" sz="3600">
                <a:solidFill>
                  <a:srgbClr val="7D921C"/>
                </a:solidFill>
                <a:latin typeface="Luckiest Guy"/>
              </a:rPr>
              <a:t>2.Problem Statement</a:t>
            </a:r>
          </a:p>
          <a:p>
            <a:pPr>
              <a:lnSpc>
                <a:spcPts val="5040"/>
              </a:lnSpc>
            </a:pPr>
            <a:r>
              <a:rPr lang="en-US" sz="3600">
                <a:solidFill>
                  <a:srgbClr val="7D921C"/>
                </a:solidFill>
                <a:latin typeface="Luckiest Guy"/>
              </a:rPr>
              <a:t>3.Objectives of the project</a:t>
            </a:r>
          </a:p>
          <a:p>
            <a:pPr>
              <a:lnSpc>
                <a:spcPts val="5040"/>
              </a:lnSpc>
            </a:pPr>
            <a:r>
              <a:rPr lang="en-US" sz="3600">
                <a:solidFill>
                  <a:srgbClr val="7D921C"/>
                </a:solidFill>
                <a:latin typeface="Luckiest Guy"/>
              </a:rPr>
              <a:t>4.Requirements of the system (Hardware, software)</a:t>
            </a:r>
          </a:p>
          <a:p>
            <a:pPr>
              <a:lnSpc>
                <a:spcPts val="5040"/>
              </a:lnSpc>
            </a:pPr>
            <a:r>
              <a:rPr lang="en-US" sz="3600">
                <a:solidFill>
                  <a:srgbClr val="7D921C"/>
                </a:solidFill>
                <a:latin typeface="Luckiest Guy"/>
              </a:rPr>
              <a:t>5</a:t>
            </a:r>
            <a:r>
              <a:rPr lang="en-US" sz="3600">
                <a:solidFill>
                  <a:srgbClr val="7D921C"/>
                </a:solidFill>
                <a:latin typeface="Luckiest Guy"/>
              </a:rPr>
              <a:t>.Implementation</a:t>
            </a:r>
          </a:p>
          <a:p>
            <a:pPr>
              <a:lnSpc>
                <a:spcPts val="5040"/>
              </a:lnSpc>
            </a:pPr>
            <a:r>
              <a:rPr lang="en-US" sz="3600">
                <a:solidFill>
                  <a:srgbClr val="7D921C"/>
                </a:solidFill>
                <a:latin typeface="Luckiest Guy"/>
              </a:rPr>
              <a:t>6</a:t>
            </a:r>
            <a:r>
              <a:rPr lang="en-US" sz="3600">
                <a:solidFill>
                  <a:srgbClr val="7D921C"/>
                </a:solidFill>
                <a:latin typeface="Luckiest Guy"/>
              </a:rPr>
              <a:t>.Literature Survey</a:t>
            </a:r>
          </a:p>
          <a:p>
            <a:pPr>
              <a:lnSpc>
                <a:spcPts val="5040"/>
              </a:lnSpc>
            </a:pPr>
            <a:r>
              <a:rPr lang="en-US" sz="3600">
                <a:solidFill>
                  <a:srgbClr val="7D921C"/>
                </a:solidFill>
                <a:latin typeface="Luckiest Guy"/>
              </a:rPr>
              <a:t>7</a:t>
            </a:r>
            <a:r>
              <a:rPr lang="en-US" sz="3600">
                <a:solidFill>
                  <a:srgbClr val="7D921C"/>
                </a:solidFill>
                <a:latin typeface="Luckiest Guy"/>
              </a:rPr>
              <a:t>.References</a:t>
            </a:r>
          </a:p>
          <a:p>
            <a:pPr>
              <a:lnSpc>
                <a:spcPts val="50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418791"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28675"/>
            <a:ext cx="13930531" cy="1750708"/>
          </a:xfrm>
          <a:prstGeom prst="rect">
            <a:avLst/>
          </a:prstGeom>
        </p:spPr>
        <p:txBody>
          <a:bodyPr anchor="t" rtlCol="false" tIns="0" lIns="0" bIns="0" rIns="0">
            <a:spAutoFit/>
          </a:bodyPr>
          <a:lstStyle/>
          <a:p>
            <a:pPr algn="ctr">
              <a:lnSpc>
                <a:spcPts val="14279"/>
              </a:lnSpc>
            </a:pPr>
            <a:r>
              <a:rPr lang="en-US" sz="10199">
                <a:solidFill>
                  <a:srgbClr val="86B102"/>
                </a:solidFill>
                <a:latin typeface="Luckiest Guy"/>
              </a:rPr>
              <a:t>Introduction</a:t>
            </a:r>
          </a:p>
        </p:txBody>
      </p:sp>
      <p:sp>
        <p:nvSpPr>
          <p:cNvPr name="Freeform 4" id="4"/>
          <p:cNvSpPr/>
          <p:nvPr/>
        </p:nvSpPr>
        <p:spPr>
          <a:xfrm flipH="true" flipV="false" rot="-1066611">
            <a:off x="13221518" y="455795"/>
            <a:ext cx="581652" cy="1094636"/>
          </a:xfrm>
          <a:custGeom>
            <a:avLst/>
            <a:gdLst/>
            <a:ahLst/>
            <a:cxnLst/>
            <a:rect r="r" b="b" t="t" l="l"/>
            <a:pathLst>
              <a:path h="1094636" w="581652">
                <a:moveTo>
                  <a:pt x="581652" y="0"/>
                </a:moveTo>
                <a:lnTo>
                  <a:pt x="0" y="0"/>
                </a:lnTo>
                <a:lnTo>
                  <a:pt x="0" y="1094636"/>
                </a:lnTo>
                <a:lnTo>
                  <a:pt x="581652" y="1094636"/>
                </a:lnTo>
                <a:lnTo>
                  <a:pt x="5816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12344" y="2399371"/>
            <a:ext cx="4180746" cy="6103279"/>
          </a:xfrm>
          <a:custGeom>
            <a:avLst/>
            <a:gdLst/>
            <a:ahLst/>
            <a:cxnLst/>
            <a:rect r="r" b="b" t="t" l="l"/>
            <a:pathLst>
              <a:path h="6103279" w="4180746">
                <a:moveTo>
                  <a:pt x="0" y="0"/>
                </a:moveTo>
                <a:lnTo>
                  <a:pt x="4180746" y="0"/>
                </a:lnTo>
                <a:lnTo>
                  <a:pt x="4180746" y="6103279"/>
                </a:lnTo>
                <a:lnTo>
                  <a:pt x="0" y="61032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8791" y="444310"/>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246236">
            <a:off x="-3003614" y="8260865"/>
            <a:ext cx="5169646" cy="2984739"/>
          </a:xfrm>
          <a:custGeom>
            <a:avLst/>
            <a:gdLst/>
            <a:ahLst/>
            <a:cxnLst/>
            <a:rect r="r" b="b" t="t" l="l"/>
            <a:pathLst>
              <a:path h="2984739" w="5169646">
                <a:moveTo>
                  <a:pt x="0" y="0"/>
                </a:moveTo>
                <a:lnTo>
                  <a:pt x="5169646" y="0"/>
                </a:lnTo>
                <a:lnTo>
                  <a:pt x="5169646" y="2984738"/>
                </a:lnTo>
                <a:lnTo>
                  <a:pt x="0" y="2984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992663" y="2832100"/>
            <a:ext cx="12963722" cy="5981531"/>
          </a:xfrm>
          <a:prstGeom prst="rect">
            <a:avLst/>
          </a:prstGeom>
        </p:spPr>
        <p:txBody>
          <a:bodyPr anchor="t" rtlCol="false" tIns="0" lIns="0" bIns="0" rIns="0">
            <a:spAutoFit/>
          </a:bodyPr>
          <a:lstStyle/>
          <a:p>
            <a:pPr>
              <a:lnSpc>
                <a:spcPts val="5906"/>
              </a:lnSpc>
            </a:pPr>
            <a:r>
              <a:rPr lang="en-US" sz="5273">
                <a:solidFill>
                  <a:srgbClr val="75493A"/>
                </a:solidFill>
                <a:latin typeface="뉴요커 Bold"/>
              </a:rPr>
              <a:t>Nibbles: a cool food app made with Flutter that helps you find yummy meals and snacks easily. It uses special tricks to make sure everything works smoothly and updates in real time. With Nibbles, you can search for food, scan QR codes for info, make a list of your favorite foods, and even choose filters to find exactly what you want. It also works nicely on different devices, and it's safe and easy to use. So, why not give Nibbles a try and explore delicious foods today?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05303">
            <a:off x="-2228244" y="-1433639"/>
            <a:ext cx="6301392" cy="3638162"/>
          </a:xfrm>
          <a:custGeom>
            <a:avLst/>
            <a:gdLst/>
            <a:ahLst/>
            <a:cxnLst/>
            <a:rect r="r" b="b" t="t" l="l"/>
            <a:pathLst>
              <a:path h="3638162" w="6301392">
                <a:moveTo>
                  <a:pt x="0" y="0"/>
                </a:moveTo>
                <a:lnTo>
                  <a:pt x="6301392" y="0"/>
                </a:lnTo>
                <a:lnTo>
                  <a:pt x="6301392" y="3638162"/>
                </a:lnTo>
                <a:lnTo>
                  <a:pt x="0" y="3638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25847" y="2106914"/>
            <a:ext cx="10226875" cy="1377949"/>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problem statement</a:t>
            </a:r>
          </a:p>
        </p:txBody>
      </p:sp>
      <p:sp>
        <p:nvSpPr>
          <p:cNvPr name="Freeform 5" id="5"/>
          <p:cNvSpPr/>
          <p:nvPr/>
        </p:nvSpPr>
        <p:spPr>
          <a:xfrm flipH="false" flipV="false" rot="0">
            <a:off x="16506889" y="8467417"/>
            <a:ext cx="2444252" cy="1476513"/>
          </a:xfrm>
          <a:custGeom>
            <a:avLst/>
            <a:gdLst/>
            <a:ahLst/>
            <a:cxnLst/>
            <a:rect r="r" b="b" t="t" l="l"/>
            <a:pathLst>
              <a:path h="1476513" w="2444252">
                <a:moveTo>
                  <a:pt x="0" y="0"/>
                </a:moveTo>
                <a:lnTo>
                  <a:pt x="2444252" y="0"/>
                </a:lnTo>
                <a:lnTo>
                  <a:pt x="2444252" y="1476513"/>
                </a:lnTo>
                <a:lnTo>
                  <a:pt x="0" y="147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47165">
            <a:off x="13188678" y="576818"/>
            <a:ext cx="6636421" cy="4637199"/>
          </a:xfrm>
          <a:custGeom>
            <a:avLst/>
            <a:gdLst/>
            <a:ahLst/>
            <a:cxnLst/>
            <a:rect r="r" b="b" t="t" l="l"/>
            <a:pathLst>
              <a:path h="4637199" w="6636421">
                <a:moveTo>
                  <a:pt x="0" y="0"/>
                </a:moveTo>
                <a:lnTo>
                  <a:pt x="6636422" y="0"/>
                </a:lnTo>
                <a:lnTo>
                  <a:pt x="6636422" y="4637199"/>
                </a:lnTo>
                <a:lnTo>
                  <a:pt x="0" y="4637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100121">
            <a:off x="-2228244" y="8309140"/>
            <a:ext cx="6301392" cy="3638162"/>
          </a:xfrm>
          <a:custGeom>
            <a:avLst/>
            <a:gdLst/>
            <a:ahLst/>
            <a:cxnLst/>
            <a:rect r="r" b="b" t="t" l="l"/>
            <a:pathLst>
              <a:path h="3638162" w="6301392">
                <a:moveTo>
                  <a:pt x="0" y="0"/>
                </a:moveTo>
                <a:lnTo>
                  <a:pt x="6301392" y="0"/>
                </a:lnTo>
                <a:lnTo>
                  <a:pt x="6301392" y="3638162"/>
                </a:lnTo>
                <a:lnTo>
                  <a:pt x="0" y="3638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3581492"/>
            <a:ext cx="4111726" cy="6362438"/>
          </a:xfrm>
          <a:custGeom>
            <a:avLst/>
            <a:gdLst/>
            <a:ahLst/>
            <a:cxnLst/>
            <a:rect r="r" b="b" t="t" l="l"/>
            <a:pathLst>
              <a:path h="6362438" w="4111726">
                <a:moveTo>
                  <a:pt x="0" y="0"/>
                </a:moveTo>
                <a:lnTo>
                  <a:pt x="4111726" y="0"/>
                </a:lnTo>
                <a:lnTo>
                  <a:pt x="4111726" y="6362438"/>
                </a:lnTo>
                <a:lnTo>
                  <a:pt x="0" y="63624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783367" y="4363439"/>
            <a:ext cx="4478641" cy="3961493"/>
          </a:xfrm>
          <a:custGeom>
            <a:avLst/>
            <a:gdLst/>
            <a:ahLst/>
            <a:cxnLst/>
            <a:rect r="r" b="b" t="t" l="l"/>
            <a:pathLst>
              <a:path h="3961493" w="4478641">
                <a:moveTo>
                  <a:pt x="0" y="0"/>
                </a:moveTo>
                <a:lnTo>
                  <a:pt x="4478642" y="0"/>
                </a:lnTo>
                <a:lnTo>
                  <a:pt x="4478642" y="3961494"/>
                </a:lnTo>
                <a:lnTo>
                  <a:pt x="0" y="3961494"/>
                </a:lnTo>
                <a:lnTo>
                  <a:pt x="0" y="0"/>
                </a:lnTo>
                <a:close/>
              </a:path>
            </a:pathLst>
          </a:custGeom>
          <a:blipFill>
            <a:blip r:embed="rId14">
              <a:extLst>
                <a:ext uri="{96DAC541-7B7A-43D3-8B79-37D633B846F1}">
                  <asvg:svgBlip xmlns:asvg="http://schemas.microsoft.com/office/drawing/2016/SVG/main" r:embed="rId15"/>
                </a:ext>
              </a:extLst>
            </a:blip>
            <a:stretch>
              <a:fillRect l="0" t="-8125" r="0" b="-8125"/>
            </a:stretch>
          </a:blipFill>
        </p:spPr>
      </p:sp>
      <p:sp>
        <p:nvSpPr>
          <p:cNvPr name="TextBox 10" id="10"/>
          <p:cNvSpPr txBox="true"/>
          <p:nvPr/>
        </p:nvSpPr>
        <p:spPr>
          <a:xfrm rot="0">
            <a:off x="2055863" y="4961294"/>
            <a:ext cx="3832444" cy="2943674"/>
          </a:xfrm>
          <a:prstGeom prst="rect">
            <a:avLst/>
          </a:prstGeom>
        </p:spPr>
        <p:txBody>
          <a:bodyPr anchor="t" rtlCol="false" tIns="0" lIns="0" bIns="0" rIns="0">
            <a:spAutoFit/>
          </a:bodyPr>
          <a:lstStyle/>
          <a:p>
            <a:pPr algn="ctr">
              <a:lnSpc>
                <a:spcPts val="3784"/>
              </a:lnSpc>
            </a:pPr>
            <a:r>
              <a:rPr lang="en-US" sz="5407">
                <a:solidFill>
                  <a:srgbClr val="86B102"/>
                </a:solidFill>
                <a:latin typeface="뉴요커"/>
              </a:rPr>
              <a:t>Current food delivery apps are not user-friendly for exploring various meals and packages.</a:t>
            </a:r>
          </a:p>
        </p:txBody>
      </p:sp>
      <p:sp>
        <p:nvSpPr>
          <p:cNvPr name="TextBox 11" id="11"/>
          <p:cNvSpPr txBox="true"/>
          <p:nvPr/>
        </p:nvSpPr>
        <p:spPr>
          <a:xfrm rot="0">
            <a:off x="2418724" y="6273918"/>
            <a:ext cx="3207928" cy="774415"/>
          </a:xfrm>
          <a:prstGeom prst="rect">
            <a:avLst/>
          </a:prstGeom>
        </p:spPr>
        <p:txBody>
          <a:bodyPr anchor="t" rtlCol="false" tIns="0" lIns="0" bIns="0" rIns="0">
            <a:spAutoFit/>
          </a:bodyPr>
          <a:lstStyle/>
          <a:p>
            <a:pPr algn="ctr">
              <a:lnSpc>
                <a:spcPts val="5114"/>
              </a:lnSpc>
            </a:pPr>
          </a:p>
        </p:txBody>
      </p:sp>
      <p:sp>
        <p:nvSpPr>
          <p:cNvPr name="Freeform 12" id="12"/>
          <p:cNvSpPr/>
          <p:nvPr/>
        </p:nvSpPr>
        <p:spPr>
          <a:xfrm flipH="false" flipV="false" rot="0">
            <a:off x="6815642" y="4363439"/>
            <a:ext cx="4478641" cy="3961493"/>
          </a:xfrm>
          <a:custGeom>
            <a:avLst/>
            <a:gdLst/>
            <a:ahLst/>
            <a:cxnLst/>
            <a:rect r="r" b="b" t="t" l="l"/>
            <a:pathLst>
              <a:path h="3961493" w="4478641">
                <a:moveTo>
                  <a:pt x="0" y="0"/>
                </a:moveTo>
                <a:lnTo>
                  <a:pt x="4478641" y="0"/>
                </a:lnTo>
                <a:lnTo>
                  <a:pt x="4478641" y="3961494"/>
                </a:lnTo>
                <a:lnTo>
                  <a:pt x="0" y="3961494"/>
                </a:lnTo>
                <a:lnTo>
                  <a:pt x="0" y="0"/>
                </a:lnTo>
                <a:close/>
              </a:path>
            </a:pathLst>
          </a:custGeom>
          <a:blipFill>
            <a:blip r:embed="rId16">
              <a:extLst>
                <a:ext uri="{96DAC541-7B7A-43D3-8B79-37D633B846F1}">
                  <asvg:svgBlip xmlns:asvg="http://schemas.microsoft.com/office/drawing/2016/SVG/main" r:embed="rId17"/>
                </a:ext>
              </a:extLst>
            </a:blip>
            <a:stretch>
              <a:fillRect l="0" t="-8125" r="0" b="-8125"/>
            </a:stretch>
          </a:blipFill>
        </p:spPr>
      </p:sp>
      <p:sp>
        <p:nvSpPr>
          <p:cNvPr name="TextBox 13" id="13"/>
          <p:cNvSpPr txBox="true"/>
          <p:nvPr/>
        </p:nvSpPr>
        <p:spPr>
          <a:xfrm rot="0">
            <a:off x="7133283" y="4961294"/>
            <a:ext cx="3899419" cy="3070673"/>
          </a:xfrm>
          <a:prstGeom prst="rect">
            <a:avLst/>
          </a:prstGeom>
        </p:spPr>
        <p:txBody>
          <a:bodyPr anchor="t" rtlCol="false" tIns="0" lIns="0" bIns="0" rIns="0">
            <a:spAutoFit/>
          </a:bodyPr>
          <a:lstStyle/>
          <a:p>
            <a:pPr algn="ctr">
              <a:lnSpc>
                <a:spcPts val="3924"/>
              </a:lnSpc>
            </a:pPr>
            <a:r>
              <a:rPr lang="en-US" sz="5607">
                <a:solidFill>
                  <a:srgbClr val="FFB515"/>
                </a:solidFill>
                <a:latin typeface="뉴요커"/>
              </a:rPr>
              <a:t>Slow performance and outdated information result from inefficient state management.</a:t>
            </a:r>
          </a:p>
        </p:txBody>
      </p:sp>
      <p:sp>
        <p:nvSpPr>
          <p:cNvPr name="TextBox 14" id="14"/>
          <p:cNvSpPr txBox="true"/>
          <p:nvPr/>
        </p:nvSpPr>
        <p:spPr>
          <a:xfrm rot="0">
            <a:off x="7450998" y="6273918"/>
            <a:ext cx="3207928" cy="774415"/>
          </a:xfrm>
          <a:prstGeom prst="rect">
            <a:avLst/>
          </a:prstGeom>
        </p:spPr>
        <p:txBody>
          <a:bodyPr anchor="t" rtlCol="false" tIns="0" lIns="0" bIns="0" rIns="0">
            <a:spAutoFit/>
          </a:bodyPr>
          <a:lstStyle/>
          <a:p>
            <a:pPr algn="ctr">
              <a:lnSpc>
                <a:spcPts val="5114"/>
              </a:lnSpc>
            </a:pPr>
          </a:p>
        </p:txBody>
      </p:sp>
      <p:sp>
        <p:nvSpPr>
          <p:cNvPr name="Freeform 15" id="15"/>
          <p:cNvSpPr/>
          <p:nvPr/>
        </p:nvSpPr>
        <p:spPr>
          <a:xfrm flipH="false" flipV="false" rot="0">
            <a:off x="11846733" y="4363439"/>
            <a:ext cx="4478641" cy="3961493"/>
          </a:xfrm>
          <a:custGeom>
            <a:avLst/>
            <a:gdLst/>
            <a:ahLst/>
            <a:cxnLst/>
            <a:rect r="r" b="b" t="t" l="l"/>
            <a:pathLst>
              <a:path h="3961493" w="4478641">
                <a:moveTo>
                  <a:pt x="0" y="0"/>
                </a:moveTo>
                <a:lnTo>
                  <a:pt x="4478641" y="0"/>
                </a:lnTo>
                <a:lnTo>
                  <a:pt x="4478641" y="3961494"/>
                </a:lnTo>
                <a:lnTo>
                  <a:pt x="0" y="3961494"/>
                </a:lnTo>
                <a:lnTo>
                  <a:pt x="0" y="0"/>
                </a:lnTo>
                <a:close/>
              </a:path>
            </a:pathLst>
          </a:custGeom>
          <a:blipFill>
            <a:blip r:embed="rId18">
              <a:extLst>
                <a:ext uri="{96DAC541-7B7A-43D3-8B79-37D633B846F1}">
                  <asvg:svgBlip xmlns:asvg="http://schemas.microsoft.com/office/drawing/2016/SVG/main" r:embed="rId19"/>
                </a:ext>
              </a:extLst>
            </a:blip>
            <a:stretch>
              <a:fillRect l="0" t="-8125" r="0" b="-8125"/>
            </a:stretch>
          </a:blipFill>
        </p:spPr>
      </p:sp>
      <p:sp>
        <p:nvSpPr>
          <p:cNvPr name="TextBox 16" id="16"/>
          <p:cNvSpPr txBox="true"/>
          <p:nvPr/>
        </p:nvSpPr>
        <p:spPr>
          <a:xfrm rot="0">
            <a:off x="12161058" y="4961294"/>
            <a:ext cx="3902735" cy="2943674"/>
          </a:xfrm>
          <a:prstGeom prst="rect">
            <a:avLst/>
          </a:prstGeom>
        </p:spPr>
        <p:txBody>
          <a:bodyPr anchor="t" rtlCol="false" tIns="0" lIns="0" bIns="0" rIns="0">
            <a:spAutoFit/>
          </a:bodyPr>
          <a:lstStyle/>
          <a:p>
            <a:pPr algn="ctr">
              <a:lnSpc>
                <a:spcPts val="3784"/>
              </a:lnSpc>
            </a:pPr>
            <a:r>
              <a:rPr lang="en-US" sz="5407">
                <a:solidFill>
                  <a:srgbClr val="EF4E56"/>
                </a:solidFill>
                <a:latin typeface="뉴요커"/>
              </a:rPr>
              <a:t>Lack of essential features like robust search and QR code scanning hampers user experience.</a:t>
            </a:r>
          </a:p>
        </p:txBody>
      </p:sp>
      <p:sp>
        <p:nvSpPr>
          <p:cNvPr name="TextBox 17" id="17"/>
          <p:cNvSpPr txBox="true"/>
          <p:nvPr/>
        </p:nvSpPr>
        <p:spPr>
          <a:xfrm rot="0">
            <a:off x="12482089" y="6273918"/>
            <a:ext cx="3207928" cy="774415"/>
          </a:xfrm>
          <a:prstGeom prst="rect">
            <a:avLst/>
          </a:prstGeom>
        </p:spPr>
        <p:txBody>
          <a:bodyPr anchor="t" rtlCol="false" tIns="0" lIns="0" bIns="0" rIns="0">
            <a:spAutoFit/>
          </a:bodyPr>
          <a:lstStyle/>
          <a:p>
            <a:pPr algn="ctr">
              <a:lnSpc>
                <a:spcPts val="5114"/>
              </a:lnSpc>
            </a:pPr>
          </a:p>
        </p:txBody>
      </p:sp>
      <p:sp>
        <p:nvSpPr>
          <p:cNvPr name="Freeform 18" id="18"/>
          <p:cNvSpPr/>
          <p:nvPr/>
        </p:nvSpPr>
        <p:spPr>
          <a:xfrm flipH="false" flipV="false" rot="831024">
            <a:off x="2169434" y="1761686"/>
            <a:ext cx="538967" cy="1014305"/>
          </a:xfrm>
          <a:custGeom>
            <a:avLst/>
            <a:gdLst/>
            <a:ahLst/>
            <a:cxnLst/>
            <a:rect r="r" b="b" t="t" l="l"/>
            <a:pathLst>
              <a:path h="1014305" w="538967">
                <a:moveTo>
                  <a:pt x="0" y="0"/>
                </a:moveTo>
                <a:lnTo>
                  <a:pt x="538966" y="0"/>
                </a:lnTo>
                <a:lnTo>
                  <a:pt x="538966" y="1014306"/>
                </a:lnTo>
                <a:lnTo>
                  <a:pt x="0" y="10143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4969" y="8673910"/>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62612">
            <a:off x="13808900" y="-1935432"/>
            <a:ext cx="6704437" cy="3870863"/>
          </a:xfrm>
          <a:custGeom>
            <a:avLst/>
            <a:gdLst/>
            <a:ahLst/>
            <a:cxnLst/>
            <a:rect r="r" b="b" t="t" l="l"/>
            <a:pathLst>
              <a:path h="3870863" w="6704437">
                <a:moveTo>
                  <a:pt x="0" y="0"/>
                </a:moveTo>
                <a:lnTo>
                  <a:pt x="6704436" y="0"/>
                </a:lnTo>
                <a:lnTo>
                  <a:pt x="6704436" y="3870864"/>
                </a:lnTo>
                <a:lnTo>
                  <a:pt x="0" y="3870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28843" y="1028700"/>
            <a:ext cx="13726810" cy="8058195"/>
          </a:xfrm>
          <a:custGeom>
            <a:avLst/>
            <a:gdLst/>
            <a:ahLst/>
            <a:cxnLst/>
            <a:rect r="r" b="b" t="t" l="l"/>
            <a:pathLst>
              <a:path h="8058195" w="13726810">
                <a:moveTo>
                  <a:pt x="0" y="0"/>
                </a:moveTo>
                <a:lnTo>
                  <a:pt x="13726810" y="0"/>
                </a:lnTo>
                <a:lnTo>
                  <a:pt x="13726810" y="8058195"/>
                </a:lnTo>
                <a:lnTo>
                  <a:pt x="0" y="80581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126760">
            <a:off x="2218960" y="3657268"/>
            <a:ext cx="13343860" cy="3371090"/>
          </a:xfrm>
          <a:prstGeom prst="rect">
            <a:avLst/>
          </a:prstGeom>
        </p:spPr>
        <p:txBody>
          <a:bodyPr anchor="t" rtlCol="false" tIns="0" lIns="0" bIns="0" rIns="0">
            <a:spAutoFit/>
          </a:bodyPr>
          <a:lstStyle/>
          <a:p>
            <a:pPr algn="ctr">
              <a:lnSpc>
                <a:spcPts val="4416"/>
              </a:lnSpc>
            </a:pPr>
            <a:r>
              <a:rPr lang="en-US" sz="4800">
                <a:solidFill>
                  <a:srgbClr val="FBEED1"/>
                </a:solidFill>
                <a:latin typeface="뉴요커"/>
              </a:rPr>
              <a:t>The objective of Nibbles is to offer a smooth and engaging user experience for discovering a range of meals and snacks. This involves real-time updates, intuitive search features, and QR code scanning for quick information access. Nibbles also aims to personalize user experiences with favorite lists and filters, ensuring compatibility across devices, prioritizing safety, and driving user engagement and adoption.</a:t>
            </a:r>
          </a:p>
        </p:txBody>
      </p:sp>
      <p:sp>
        <p:nvSpPr>
          <p:cNvPr name="Freeform 7" id="7"/>
          <p:cNvSpPr/>
          <p:nvPr/>
        </p:nvSpPr>
        <p:spPr>
          <a:xfrm flipH="true" flipV="false" rot="-8003536">
            <a:off x="2419133" y="2541703"/>
            <a:ext cx="496667" cy="934699"/>
          </a:xfrm>
          <a:custGeom>
            <a:avLst/>
            <a:gdLst/>
            <a:ahLst/>
            <a:cxnLst/>
            <a:rect r="r" b="b" t="t" l="l"/>
            <a:pathLst>
              <a:path h="934699" w="496667">
                <a:moveTo>
                  <a:pt x="496667" y="0"/>
                </a:moveTo>
                <a:lnTo>
                  <a:pt x="0" y="0"/>
                </a:lnTo>
                <a:lnTo>
                  <a:pt x="0" y="934699"/>
                </a:lnTo>
                <a:lnTo>
                  <a:pt x="496667" y="934699"/>
                </a:lnTo>
                <a:lnTo>
                  <a:pt x="49666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129996">
            <a:off x="2179747" y="2549066"/>
            <a:ext cx="13455687" cy="1336499"/>
          </a:xfrm>
          <a:prstGeom prst="rect">
            <a:avLst/>
          </a:prstGeom>
        </p:spPr>
        <p:txBody>
          <a:bodyPr anchor="t" rtlCol="false" tIns="0" lIns="0" bIns="0" rIns="0">
            <a:spAutoFit/>
          </a:bodyPr>
          <a:lstStyle/>
          <a:p>
            <a:pPr algn="ctr">
              <a:lnSpc>
                <a:spcPts val="10818"/>
              </a:lnSpc>
            </a:pPr>
            <a:r>
              <a:rPr lang="en-US" sz="7727">
                <a:solidFill>
                  <a:srgbClr val="F9EED2"/>
                </a:solidFill>
                <a:latin typeface="Luckiest Guy"/>
              </a:rPr>
              <a:t>objective of the project</a:t>
            </a:r>
          </a:p>
        </p:txBody>
      </p:sp>
      <p:sp>
        <p:nvSpPr>
          <p:cNvPr name="Freeform 9" id="9"/>
          <p:cNvSpPr/>
          <p:nvPr/>
        </p:nvSpPr>
        <p:spPr>
          <a:xfrm flipH="false" flipV="false" rot="2082709">
            <a:off x="14699286" y="6243014"/>
            <a:ext cx="5427515" cy="6030572"/>
          </a:xfrm>
          <a:custGeom>
            <a:avLst/>
            <a:gdLst/>
            <a:ahLst/>
            <a:cxnLst/>
            <a:rect r="r" b="b" t="t" l="l"/>
            <a:pathLst>
              <a:path h="6030572" w="5427515">
                <a:moveTo>
                  <a:pt x="0" y="0"/>
                </a:moveTo>
                <a:lnTo>
                  <a:pt x="5427515" y="0"/>
                </a:lnTo>
                <a:lnTo>
                  <a:pt x="5427515" y="6030572"/>
                </a:lnTo>
                <a:lnTo>
                  <a:pt x="0" y="60305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748401">
            <a:off x="-2563848" y="-2254960"/>
            <a:ext cx="5998411" cy="5998411"/>
          </a:xfrm>
          <a:custGeom>
            <a:avLst/>
            <a:gdLst/>
            <a:ahLst/>
            <a:cxnLst/>
            <a:rect r="r" b="b" t="t" l="l"/>
            <a:pathLst>
              <a:path h="5998411" w="5998411">
                <a:moveTo>
                  <a:pt x="0" y="0"/>
                </a:moveTo>
                <a:lnTo>
                  <a:pt x="5998410" y="0"/>
                </a:lnTo>
                <a:lnTo>
                  <a:pt x="5998410" y="5998411"/>
                </a:lnTo>
                <a:lnTo>
                  <a:pt x="0" y="59984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05303">
            <a:off x="-1425613" y="-989619"/>
            <a:ext cx="5186446" cy="2994439"/>
          </a:xfrm>
          <a:custGeom>
            <a:avLst/>
            <a:gdLst/>
            <a:ahLst/>
            <a:cxnLst/>
            <a:rect r="r" b="b" t="t" l="l"/>
            <a:pathLst>
              <a:path h="2994439" w="5186446">
                <a:moveTo>
                  <a:pt x="0" y="0"/>
                </a:moveTo>
                <a:lnTo>
                  <a:pt x="5186446" y="0"/>
                </a:lnTo>
                <a:lnTo>
                  <a:pt x="5186446" y="2994438"/>
                </a:lnTo>
                <a:lnTo>
                  <a:pt x="0" y="2994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50406" y="727951"/>
            <a:ext cx="8573089" cy="2797174"/>
          </a:xfrm>
          <a:prstGeom prst="rect">
            <a:avLst/>
          </a:prstGeom>
        </p:spPr>
        <p:txBody>
          <a:bodyPr anchor="t" rtlCol="false" tIns="0" lIns="0" bIns="0" rIns="0">
            <a:spAutoFit/>
          </a:bodyPr>
          <a:lstStyle/>
          <a:p>
            <a:pPr algn="ctr">
              <a:lnSpc>
                <a:spcPts val="11200"/>
              </a:lnSpc>
            </a:pPr>
            <a:r>
              <a:rPr lang="en-US" sz="8000">
                <a:solidFill>
                  <a:srgbClr val="86B102"/>
                </a:solidFill>
                <a:latin typeface="Luckiest Guy"/>
              </a:rPr>
              <a:t>requirements of the project</a:t>
            </a:r>
          </a:p>
        </p:txBody>
      </p:sp>
      <p:sp>
        <p:nvSpPr>
          <p:cNvPr name="Freeform 5" id="5"/>
          <p:cNvSpPr/>
          <p:nvPr/>
        </p:nvSpPr>
        <p:spPr>
          <a:xfrm flipH="false" flipV="false" rot="0">
            <a:off x="16947698" y="8467417"/>
            <a:ext cx="2003442" cy="1210231"/>
          </a:xfrm>
          <a:custGeom>
            <a:avLst/>
            <a:gdLst/>
            <a:ahLst/>
            <a:cxnLst/>
            <a:rect r="r" b="b" t="t" l="l"/>
            <a:pathLst>
              <a:path h="1210231" w="2003442">
                <a:moveTo>
                  <a:pt x="0" y="0"/>
                </a:moveTo>
                <a:lnTo>
                  <a:pt x="2003443" y="0"/>
                </a:lnTo>
                <a:lnTo>
                  <a:pt x="2003443" y="1210231"/>
                </a:lnTo>
                <a:lnTo>
                  <a:pt x="0" y="1210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11707">
            <a:off x="4553446" y="448624"/>
            <a:ext cx="563857" cy="1061148"/>
          </a:xfrm>
          <a:custGeom>
            <a:avLst/>
            <a:gdLst/>
            <a:ahLst/>
            <a:cxnLst/>
            <a:rect r="r" b="b" t="t" l="l"/>
            <a:pathLst>
              <a:path h="1061148" w="563857">
                <a:moveTo>
                  <a:pt x="0" y="0"/>
                </a:moveTo>
                <a:lnTo>
                  <a:pt x="563858" y="0"/>
                </a:lnTo>
                <a:lnTo>
                  <a:pt x="563858" y="1061147"/>
                </a:lnTo>
                <a:lnTo>
                  <a:pt x="0" y="1061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10925" y="3277355"/>
            <a:ext cx="5655676" cy="6703926"/>
          </a:xfrm>
          <a:custGeom>
            <a:avLst/>
            <a:gdLst/>
            <a:ahLst/>
            <a:cxnLst/>
            <a:rect r="r" b="b" t="t" l="l"/>
            <a:pathLst>
              <a:path h="6703926" w="5655676">
                <a:moveTo>
                  <a:pt x="0" y="0"/>
                </a:moveTo>
                <a:lnTo>
                  <a:pt x="5655676" y="0"/>
                </a:lnTo>
                <a:lnTo>
                  <a:pt x="5655676" y="6703927"/>
                </a:lnTo>
                <a:lnTo>
                  <a:pt x="0" y="67039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810138" y="3277355"/>
            <a:ext cx="5655676" cy="6703926"/>
          </a:xfrm>
          <a:custGeom>
            <a:avLst/>
            <a:gdLst/>
            <a:ahLst/>
            <a:cxnLst/>
            <a:rect r="r" b="b" t="t" l="l"/>
            <a:pathLst>
              <a:path h="6703926" w="5655676">
                <a:moveTo>
                  <a:pt x="0" y="0"/>
                </a:moveTo>
                <a:lnTo>
                  <a:pt x="5655676" y="0"/>
                </a:lnTo>
                <a:lnTo>
                  <a:pt x="5655676" y="6703927"/>
                </a:lnTo>
                <a:lnTo>
                  <a:pt x="0" y="67039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917918">
            <a:off x="-52464" y="7833463"/>
            <a:ext cx="1812455" cy="3661525"/>
          </a:xfrm>
          <a:custGeom>
            <a:avLst/>
            <a:gdLst/>
            <a:ahLst/>
            <a:cxnLst/>
            <a:rect r="r" b="b" t="t" l="l"/>
            <a:pathLst>
              <a:path h="3661525" w="1812455">
                <a:moveTo>
                  <a:pt x="0" y="0"/>
                </a:moveTo>
                <a:lnTo>
                  <a:pt x="1812455" y="0"/>
                </a:lnTo>
                <a:lnTo>
                  <a:pt x="1812455" y="3661525"/>
                </a:lnTo>
                <a:lnTo>
                  <a:pt x="0" y="36615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false" rot="661180">
            <a:off x="13978498" y="-1262682"/>
            <a:ext cx="4483759" cy="4483759"/>
          </a:xfrm>
          <a:custGeom>
            <a:avLst/>
            <a:gdLst/>
            <a:ahLst/>
            <a:cxnLst/>
            <a:rect r="r" b="b" t="t" l="l"/>
            <a:pathLst>
              <a:path h="4483759" w="4483759">
                <a:moveTo>
                  <a:pt x="4483759" y="0"/>
                </a:moveTo>
                <a:lnTo>
                  <a:pt x="0" y="0"/>
                </a:lnTo>
                <a:lnTo>
                  <a:pt x="0" y="4483759"/>
                </a:lnTo>
                <a:lnTo>
                  <a:pt x="4483759" y="4483759"/>
                </a:lnTo>
                <a:lnTo>
                  <a:pt x="4483759"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236340">
            <a:off x="2393786" y="4396717"/>
            <a:ext cx="4840208" cy="5372863"/>
          </a:xfrm>
          <a:prstGeom prst="rect">
            <a:avLst/>
          </a:prstGeom>
        </p:spPr>
        <p:txBody>
          <a:bodyPr anchor="t" rtlCol="false" tIns="0" lIns="0" bIns="0" rIns="0">
            <a:spAutoFit/>
          </a:bodyPr>
          <a:lstStyle/>
          <a:p>
            <a:pPr algn="ctr">
              <a:lnSpc>
                <a:spcPts val="2484"/>
              </a:lnSpc>
            </a:pPr>
            <a:r>
              <a:rPr lang="en-US" sz="2700">
                <a:solidFill>
                  <a:srgbClr val="EE9D32"/>
                </a:solidFill>
                <a:latin typeface="뉴요커"/>
              </a:rPr>
              <a:t>Development Machine:</a:t>
            </a:r>
          </a:p>
          <a:p>
            <a:pPr algn="ctr">
              <a:lnSpc>
                <a:spcPts val="2484"/>
              </a:lnSpc>
            </a:pPr>
            <a:r>
              <a:rPr lang="en-US" sz="2700">
                <a:solidFill>
                  <a:srgbClr val="EE9D32"/>
                </a:solidFill>
                <a:latin typeface="뉴요커"/>
              </a:rPr>
              <a:t>- Processor: Intel Core i5 or equivalent.</a:t>
            </a:r>
          </a:p>
          <a:p>
            <a:pPr algn="ctr">
              <a:lnSpc>
                <a:spcPts val="2484"/>
              </a:lnSpc>
            </a:pPr>
            <a:r>
              <a:rPr lang="en-US" sz="2700">
                <a:solidFill>
                  <a:srgbClr val="EE9D32"/>
                </a:solidFill>
                <a:latin typeface="뉴요커"/>
              </a:rPr>
              <a:t>- RAM: Minimum 8 GB, recommended 16 GB.</a:t>
            </a:r>
          </a:p>
          <a:p>
            <a:pPr algn="ctr">
              <a:lnSpc>
                <a:spcPts val="2484"/>
              </a:lnSpc>
            </a:pPr>
            <a:r>
              <a:rPr lang="en-US" sz="2700">
                <a:solidFill>
                  <a:srgbClr val="EE9D32"/>
                </a:solidFill>
                <a:latin typeface="뉴요커"/>
              </a:rPr>
              <a:t>- Storage: At least 10 GB free space.</a:t>
            </a:r>
          </a:p>
          <a:p>
            <a:pPr algn="ctr">
              <a:lnSpc>
                <a:spcPts val="2484"/>
              </a:lnSpc>
            </a:pPr>
          </a:p>
          <a:p>
            <a:pPr algn="ctr">
              <a:lnSpc>
                <a:spcPts val="2484"/>
              </a:lnSpc>
            </a:pPr>
            <a:r>
              <a:rPr lang="en-US" sz="2700">
                <a:solidFill>
                  <a:srgbClr val="EE9D32"/>
                </a:solidFill>
                <a:latin typeface="뉴요커"/>
              </a:rPr>
              <a:t>Internet Connection:</a:t>
            </a:r>
          </a:p>
          <a:p>
            <a:pPr algn="ctr">
              <a:lnSpc>
                <a:spcPts val="2484"/>
              </a:lnSpc>
            </a:pPr>
            <a:r>
              <a:rPr lang="en-US" sz="2700">
                <a:solidFill>
                  <a:srgbClr val="EE9D32"/>
                </a:solidFill>
                <a:latin typeface="뉴요커"/>
              </a:rPr>
              <a:t>- Stable connection required for online resources and Firebase services.</a:t>
            </a:r>
          </a:p>
          <a:p>
            <a:pPr algn="ctr">
              <a:lnSpc>
                <a:spcPts val="2484"/>
              </a:lnSpc>
            </a:pPr>
          </a:p>
          <a:p>
            <a:pPr algn="ctr">
              <a:lnSpc>
                <a:spcPts val="2484"/>
              </a:lnSpc>
            </a:pPr>
            <a:r>
              <a:rPr lang="en-US" sz="2700">
                <a:solidFill>
                  <a:srgbClr val="EE9D32"/>
                </a:solidFill>
                <a:latin typeface="뉴요커"/>
              </a:rPr>
              <a:t>User Devices:</a:t>
            </a:r>
          </a:p>
          <a:p>
            <a:pPr algn="ctr">
              <a:lnSpc>
                <a:spcPts val="2484"/>
              </a:lnSpc>
            </a:pPr>
            <a:r>
              <a:rPr lang="en-US" sz="2700">
                <a:solidFill>
                  <a:srgbClr val="EE9D32"/>
                </a:solidFill>
                <a:latin typeface="뉴요커"/>
              </a:rPr>
              <a:t>- Mobile Devices: Compatible with modern iOS and Android.</a:t>
            </a:r>
          </a:p>
          <a:p>
            <a:pPr algn="ctr">
              <a:lnSpc>
                <a:spcPts val="2484"/>
              </a:lnSpc>
            </a:pPr>
            <a:r>
              <a:rPr lang="en-US" sz="2700">
                <a:solidFill>
                  <a:srgbClr val="EE9D32"/>
                </a:solidFill>
                <a:latin typeface="뉴요커"/>
              </a:rPr>
              <a:t>- Screen Resolution: Supports various resolutions.</a:t>
            </a:r>
          </a:p>
          <a:p>
            <a:pPr algn="ctr">
              <a:lnSpc>
                <a:spcPts val="2484"/>
              </a:lnSpc>
            </a:pPr>
            <a:r>
              <a:rPr lang="en-US" sz="2700">
                <a:solidFill>
                  <a:srgbClr val="EE9D32"/>
                </a:solidFill>
                <a:latin typeface="뉴요커"/>
              </a:rPr>
              <a:t>- GPS Module: Enables accurate location-based features.</a:t>
            </a:r>
          </a:p>
          <a:p>
            <a:pPr algn="ctr">
              <a:lnSpc>
                <a:spcPts val="2484"/>
              </a:lnSpc>
            </a:pPr>
          </a:p>
        </p:txBody>
      </p:sp>
      <p:sp>
        <p:nvSpPr>
          <p:cNvPr name="TextBox 12" id="12"/>
          <p:cNvSpPr txBox="true"/>
          <p:nvPr/>
        </p:nvSpPr>
        <p:spPr>
          <a:xfrm rot="-236340">
            <a:off x="10980723" y="4482713"/>
            <a:ext cx="4708546" cy="4994148"/>
          </a:xfrm>
          <a:prstGeom prst="rect">
            <a:avLst/>
          </a:prstGeom>
        </p:spPr>
        <p:txBody>
          <a:bodyPr anchor="t" rtlCol="false" tIns="0" lIns="0" bIns="0" rIns="0">
            <a:spAutoFit/>
          </a:bodyPr>
          <a:lstStyle/>
          <a:p>
            <a:pPr algn="ctr">
              <a:lnSpc>
                <a:spcPts val="3036"/>
              </a:lnSpc>
            </a:pPr>
            <a:r>
              <a:rPr lang="en-US" sz="3300">
                <a:solidFill>
                  <a:srgbClr val="EF4E56"/>
                </a:solidFill>
                <a:latin typeface="뉴요커"/>
              </a:rPr>
              <a:t>- Flutter SDK for app development.</a:t>
            </a:r>
          </a:p>
          <a:p>
            <a:pPr algn="ctr">
              <a:lnSpc>
                <a:spcPts val="3036"/>
              </a:lnSpc>
            </a:pPr>
            <a:r>
              <a:rPr lang="en-US" sz="3300">
                <a:solidFill>
                  <a:srgbClr val="EF4E56"/>
                </a:solidFill>
                <a:latin typeface="뉴요커"/>
              </a:rPr>
              <a:t>- Development environments like Android Studio or Visual Studio Code.</a:t>
            </a:r>
          </a:p>
          <a:p>
            <a:pPr algn="ctr">
              <a:lnSpc>
                <a:spcPts val="3036"/>
              </a:lnSpc>
            </a:pPr>
            <a:r>
              <a:rPr lang="en-US" sz="3300">
                <a:solidFill>
                  <a:srgbClr val="EF4E56"/>
                </a:solidFill>
                <a:latin typeface="뉴요커"/>
              </a:rPr>
              <a:t>- Compatible operating systems (Android, iOS) for app installation.</a:t>
            </a:r>
          </a:p>
          <a:p>
            <a:pPr algn="ctr">
              <a:lnSpc>
                <a:spcPts val="3036"/>
              </a:lnSpc>
            </a:pPr>
            <a:r>
              <a:rPr lang="en-US" sz="3300">
                <a:solidFill>
                  <a:srgbClr val="EF4E56"/>
                </a:solidFill>
                <a:latin typeface="뉴요커"/>
              </a:rPr>
              <a:t>- Internet connectivity for Firebase services and notifications.</a:t>
            </a:r>
          </a:p>
          <a:p>
            <a:pPr algn="ctr">
              <a:lnSpc>
                <a:spcPts val="3036"/>
              </a:lnSpc>
            </a:pPr>
            <a:r>
              <a:rPr lang="en-US" sz="3300">
                <a:solidFill>
                  <a:srgbClr val="EF4E56"/>
                </a:solidFill>
                <a:latin typeface="뉴요커"/>
              </a:rPr>
              <a:t>- Necessary plugins/extensions for Flutter.</a:t>
            </a:r>
          </a:p>
          <a:p>
            <a:pPr algn="ctr">
              <a:lnSpc>
                <a:spcPts val="3036"/>
              </a:lnSpc>
            </a:pPr>
            <a:r>
              <a:rPr lang="en-US" sz="3300">
                <a:solidFill>
                  <a:srgbClr val="EF4E56"/>
                </a:solidFill>
                <a:latin typeface="뉴요커"/>
              </a:rPr>
              <a:t>- Firebase Firestore for real-time data storage.</a:t>
            </a:r>
          </a:p>
          <a:p>
            <a:pPr algn="ctr">
              <a:lnSpc>
                <a:spcPts val="3036"/>
              </a:lnSpc>
            </a:pPr>
            <a:r>
              <a:rPr lang="en-US" sz="3300">
                <a:solidFill>
                  <a:srgbClr val="EF4E56"/>
                </a:solidFill>
                <a:latin typeface="뉴요커"/>
              </a:rPr>
              <a:t>- Firebase Authentication for user authentication.</a:t>
            </a:r>
          </a:p>
        </p:txBody>
      </p:sp>
      <p:sp>
        <p:nvSpPr>
          <p:cNvPr name="TextBox 13" id="13"/>
          <p:cNvSpPr txBox="true"/>
          <p:nvPr/>
        </p:nvSpPr>
        <p:spPr>
          <a:xfrm rot="-236340">
            <a:off x="11340048" y="9459624"/>
            <a:ext cx="5463823" cy="422148"/>
          </a:xfrm>
          <a:prstGeom prst="rect">
            <a:avLst/>
          </a:prstGeom>
        </p:spPr>
        <p:txBody>
          <a:bodyPr anchor="t" rtlCol="false" tIns="0" lIns="0" bIns="0" rIns="0">
            <a:spAutoFit/>
          </a:bodyPr>
          <a:lstStyle/>
          <a:p>
            <a:pPr algn="ctr">
              <a:lnSpc>
                <a:spcPts val="3036"/>
              </a:lnSpc>
            </a:pPr>
            <a:r>
              <a:rPr lang="en-US" sz="3300">
                <a:solidFill>
                  <a:srgbClr val="FFFFFF"/>
                </a:solidFill>
                <a:latin typeface="뉴요커"/>
              </a:rPr>
              <a:t>Software Requirements</a:t>
            </a:r>
          </a:p>
        </p:txBody>
      </p:sp>
      <p:sp>
        <p:nvSpPr>
          <p:cNvPr name="TextBox 14" id="14"/>
          <p:cNvSpPr txBox="true"/>
          <p:nvPr/>
        </p:nvSpPr>
        <p:spPr>
          <a:xfrm rot="-236340">
            <a:off x="2394108" y="9491200"/>
            <a:ext cx="5463823" cy="422148"/>
          </a:xfrm>
          <a:prstGeom prst="rect">
            <a:avLst/>
          </a:prstGeom>
        </p:spPr>
        <p:txBody>
          <a:bodyPr anchor="t" rtlCol="false" tIns="0" lIns="0" bIns="0" rIns="0">
            <a:spAutoFit/>
          </a:bodyPr>
          <a:lstStyle/>
          <a:p>
            <a:pPr algn="ctr">
              <a:lnSpc>
                <a:spcPts val="3036"/>
              </a:lnSpc>
            </a:pPr>
            <a:r>
              <a:rPr lang="en-US" sz="3300">
                <a:solidFill>
                  <a:srgbClr val="FFFFFF"/>
                </a:solidFill>
                <a:latin typeface="뉴요커"/>
              </a:rPr>
              <a:t>Hardware Requirements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4479" y="708973"/>
            <a:ext cx="13930531" cy="1576077"/>
          </a:xfrm>
          <a:prstGeom prst="rect">
            <a:avLst/>
          </a:prstGeom>
        </p:spPr>
        <p:txBody>
          <a:bodyPr anchor="t" rtlCol="false" tIns="0" lIns="0" bIns="0" rIns="0">
            <a:spAutoFit/>
          </a:bodyPr>
          <a:lstStyle/>
          <a:p>
            <a:pPr algn="ctr">
              <a:lnSpc>
                <a:spcPts val="12879"/>
              </a:lnSpc>
            </a:pPr>
            <a:r>
              <a:rPr lang="en-US" sz="9199">
                <a:solidFill>
                  <a:srgbClr val="86B102"/>
                </a:solidFill>
                <a:latin typeface="Luckiest Guy"/>
              </a:rPr>
              <a:t>implementation</a:t>
            </a:r>
          </a:p>
        </p:txBody>
      </p:sp>
      <p:sp>
        <p:nvSpPr>
          <p:cNvPr name="Freeform 4" id="4"/>
          <p:cNvSpPr/>
          <p:nvPr/>
        </p:nvSpPr>
        <p:spPr>
          <a:xfrm flipH="true" flipV="false" rot="-1066611">
            <a:off x="12434882" y="430204"/>
            <a:ext cx="581652" cy="1094636"/>
          </a:xfrm>
          <a:custGeom>
            <a:avLst/>
            <a:gdLst/>
            <a:ahLst/>
            <a:cxnLst/>
            <a:rect r="r" b="b" t="t" l="l"/>
            <a:pathLst>
              <a:path h="1094636" w="581652">
                <a:moveTo>
                  <a:pt x="581652" y="0"/>
                </a:moveTo>
                <a:lnTo>
                  <a:pt x="0" y="0"/>
                </a:lnTo>
                <a:lnTo>
                  <a:pt x="0" y="1094636"/>
                </a:lnTo>
                <a:lnTo>
                  <a:pt x="581652" y="1094636"/>
                </a:lnTo>
                <a:lnTo>
                  <a:pt x="5816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14398" y="467932"/>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570150">
            <a:off x="-2584823" y="7765931"/>
            <a:ext cx="5169646" cy="2984739"/>
          </a:xfrm>
          <a:custGeom>
            <a:avLst/>
            <a:gdLst/>
            <a:ahLst/>
            <a:cxnLst/>
            <a:rect r="r" b="b" t="t" l="l"/>
            <a:pathLst>
              <a:path h="2984739" w="5169646">
                <a:moveTo>
                  <a:pt x="0" y="0"/>
                </a:moveTo>
                <a:lnTo>
                  <a:pt x="5169646" y="0"/>
                </a:lnTo>
                <a:lnTo>
                  <a:pt x="5169646" y="2984738"/>
                </a:lnTo>
                <a:lnTo>
                  <a:pt x="0" y="2984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82955">
            <a:off x="14721180" y="7103182"/>
            <a:ext cx="3986437" cy="5809016"/>
          </a:xfrm>
          <a:custGeom>
            <a:avLst/>
            <a:gdLst/>
            <a:ahLst/>
            <a:cxnLst/>
            <a:rect r="r" b="b" t="t" l="l"/>
            <a:pathLst>
              <a:path h="5809016" w="3986437">
                <a:moveTo>
                  <a:pt x="0" y="0"/>
                </a:moveTo>
                <a:lnTo>
                  <a:pt x="3986437" y="0"/>
                </a:lnTo>
                <a:lnTo>
                  <a:pt x="3986437" y="5809016"/>
                </a:lnTo>
                <a:lnTo>
                  <a:pt x="0" y="58090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25103" y="-1358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403147" y="2108355"/>
            <a:ext cx="3629801" cy="7899335"/>
          </a:xfrm>
          <a:custGeom>
            <a:avLst/>
            <a:gdLst/>
            <a:ahLst/>
            <a:cxnLst/>
            <a:rect r="r" b="b" t="t" l="l"/>
            <a:pathLst>
              <a:path h="7899335" w="3629801">
                <a:moveTo>
                  <a:pt x="0" y="0"/>
                </a:moveTo>
                <a:lnTo>
                  <a:pt x="3629800" y="0"/>
                </a:lnTo>
                <a:lnTo>
                  <a:pt x="3629800" y="7899335"/>
                </a:lnTo>
                <a:lnTo>
                  <a:pt x="0" y="7899335"/>
                </a:lnTo>
                <a:lnTo>
                  <a:pt x="0" y="0"/>
                </a:lnTo>
                <a:close/>
              </a:path>
            </a:pathLst>
          </a:custGeom>
          <a:blipFill>
            <a:blip r:embed="rId14"/>
            <a:stretch>
              <a:fillRect l="0" t="0" r="-829" b="0"/>
            </a:stretch>
          </a:blipFill>
        </p:spPr>
      </p:sp>
      <p:sp>
        <p:nvSpPr>
          <p:cNvPr name="Freeform 10" id="10"/>
          <p:cNvSpPr/>
          <p:nvPr/>
        </p:nvSpPr>
        <p:spPr>
          <a:xfrm flipH="false" flipV="false" rot="0">
            <a:off x="10177430" y="2108355"/>
            <a:ext cx="3664799" cy="7899335"/>
          </a:xfrm>
          <a:custGeom>
            <a:avLst/>
            <a:gdLst/>
            <a:ahLst/>
            <a:cxnLst/>
            <a:rect r="r" b="b" t="t" l="l"/>
            <a:pathLst>
              <a:path h="7899335" w="3664799">
                <a:moveTo>
                  <a:pt x="0" y="0"/>
                </a:moveTo>
                <a:lnTo>
                  <a:pt x="3664799" y="0"/>
                </a:lnTo>
                <a:lnTo>
                  <a:pt x="3664799" y="7899335"/>
                </a:lnTo>
                <a:lnTo>
                  <a:pt x="0" y="7899335"/>
                </a:lnTo>
                <a:lnTo>
                  <a:pt x="0" y="0"/>
                </a:lnTo>
                <a:close/>
              </a:path>
            </a:pathLst>
          </a:custGeom>
          <a:blipFill>
            <a:blip r:embed="rId1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EED2"/>
        </a:solidFill>
      </p:bgPr>
    </p:bg>
    <p:spTree>
      <p:nvGrpSpPr>
        <p:cNvPr id="1" name=""/>
        <p:cNvGrpSpPr/>
        <p:nvPr/>
      </p:nvGrpSpPr>
      <p:grpSpPr>
        <a:xfrm>
          <a:off x="0" y="0"/>
          <a:ext cx="0" cy="0"/>
          <a:chOff x="0" y="0"/>
          <a:chExt cx="0" cy="0"/>
        </a:xfrm>
      </p:grpSpPr>
      <p:sp>
        <p:nvSpPr>
          <p:cNvPr name="Freeform 2" id="2"/>
          <p:cNvSpPr/>
          <p:nvPr/>
        </p:nvSpPr>
        <p:spPr>
          <a:xfrm flipH="false" flipV="false" rot="0">
            <a:off x="-8903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9697" y="866775"/>
            <a:ext cx="8545567" cy="1377949"/>
          </a:xfrm>
          <a:prstGeom prst="rect">
            <a:avLst/>
          </a:prstGeom>
        </p:spPr>
        <p:txBody>
          <a:bodyPr anchor="t" rtlCol="false" tIns="0" lIns="0" bIns="0" rIns="0">
            <a:spAutoFit/>
          </a:bodyPr>
          <a:lstStyle/>
          <a:p>
            <a:pPr>
              <a:lnSpc>
                <a:spcPts val="11200"/>
              </a:lnSpc>
            </a:pPr>
            <a:r>
              <a:rPr lang="en-US" sz="8000">
                <a:solidFill>
                  <a:srgbClr val="86B102"/>
                </a:solidFill>
                <a:latin typeface="Luckiest Guy"/>
              </a:rPr>
              <a:t>implementation</a:t>
            </a:r>
          </a:p>
        </p:txBody>
      </p:sp>
      <p:sp>
        <p:nvSpPr>
          <p:cNvPr name="Freeform 4" id="4"/>
          <p:cNvSpPr/>
          <p:nvPr/>
        </p:nvSpPr>
        <p:spPr>
          <a:xfrm flipH="true" flipV="false" rot="-1066611">
            <a:off x="10344438" y="455795"/>
            <a:ext cx="581652" cy="1094636"/>
          </a:xfrm>
          <a:custGeom>
            <a:avLst/>
            <a:gdLst/>
            <a:ahLst/>
            <a:cxnLst/>
            <a:rect r="r" b="b" t="t" l="l"/>
            <a:pathLst>
              <a:path h="1094636" w="581652">
                <a:moveTo>
                  <a:pt x="581651" y="0"/>
                </a:moveTo>
                <a:lnTo>
                  <a:pt x="0" y="0"/>
                </a:lnTo>
                <a:lnTo>
                  <a:pt x="0" y="1094636"/>
                </a:lnTo>
                <a:lnTo>
                  <a:pt x="581651" y="1094636"/>
                </a:lnTo>
                <a:lnTo>
                  <a:pt x="5816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84993">
            <a:off x="14748033" y="7181072"/>
            <a:ext cx="7079935" cy="5265701"/>
          </a:xfrm>
          <a:custGeom>
            <a:avLst/>
            <a:gdLst/>
            <a:ahLst/>
            <a:cxnLst/>
            <a:rect r="r" b="b" t="t" l="l"/>
            <a:pathLst>
              <a:path h="5265701" w="7079935">
                <a:moveTo>
                  <a:pt x="0" y="0"/>
                </a:moveTo>
                <a:lnTo>
                  <a:pt x="7079934" y="0"/>
                </a:lnTo>
                <a:lnTo>
                  <a:pt x="7079934" y="5265701"/>
                </a:lnTo>
                <a:lnTo>
                  <a:pt x="0" y="5265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8791" y="444310"/>
            <a:ext cx="1934825" cy="1168781"/>
          </a:xfrm>
          <a:custGeom>
            <a:avLst/>
            <a:gdLst/>
            <a:ahLst/>
            <a:cxnLst/>
            <a:rect r="r" b="b" t="t" l="l"/>
            <a:pathLst>
              <a:path h="1168781" w="1934825">
                <a:moveTo>
                  <a:pt x="0" y="0"/>
                </a:moveTo>
                <a:lnTo>
                  <a:pt x="1934825" y="0"/>
                </a:lnTo>
                <a:lnTo>
                  <a:pt x="1934825" y="1168780"/>
                </a:lnTo>
                <a:lnTo>
                  <a:pt x="0" y="1168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246236">
            <a:off x="-3129632" y="8064653"/>
            <a:ext cx="5169646" cy="2984739"/>
          </a:xfrm>
          <a:custGeom>
            <a:avLst/>
            <a:gdLst/>
            <a:ahLst/>
            <a:cxnLst/>
            <a:rect r="r" b="b" t="t" l="l"/>
            <a:pathLst>
              <a:path h="2984739" w="5169646">
                <a:moveTo>
                  <a:pt x="0" y="0"/>
                </a:moveTo>
                <a:lnTo>
                  <a:pt x="5169646" y="0"/>
                </a:lnTo>
                <a:lnTo>
                  <a:pt x="5169646" y="2984738"/>
                </a:lnTo>
                <a:lnTo>
                  <a:pt x="0" y="2984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005412">
            <a:off x="16763120" y="-1249711"/>
            <a:ext cx="3916163" cy="4009194"/>
          </a:xfrm>
          <a:custGeom>
            <a:avLst/>
            <a:gdLst/>
            <a:ahLst/>
            <a:cxnLst/>
            <a:rect r="r" b="b" t="t" l="l"/>
            <a:pathLst>
              <a:path h="4009194" w="3916163">
                <a:moveTo>
                  <a:pt x="0" y="0"/>
                </a:moveTo>
                <a:lnTo>
                  <a:pt x="3916163" y="0"/>
                </a:lnTo>
                <a:lnTo>
                  <a:pt x="3916163" y="4009194"/>
                </a:lnTo>
                <a:lnTo>
                  <a:pt x="0" y="4009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733049" y="2463494"/>
            <a:ext cx="3417806" cy="7350429"/>
          </a:xfrm>
          <a:custGeom>
            <a:avLst/>
            <a:gdLst/>
            <a:ahLst/>
            <a:cxnLst/>
            <a:rect r="r" b="b" t="t" l="l"/>
            <a:pathLst>
              <a:path h="7350429" w="3417806">
                <a:moveTo>
                  <a:pt x="0" y="0"/>
                </a:moveTo>
                <a:lnTo>
                  <a:pt x="3417806" y="0"/>
                </a:lnTo>
                <a:lnTo>
                  <a:pt x="3417806" y="7350429"/>
                </a:lnTo>
                <a:lnTo>
                  <a:pt x="0" y="7350429"/>
                </a:lnTo>
                <a:lnTo>
                  <a:pt x="0" y="0"/>
                </a:lnTo>
                <a:close/>
              </a:path>
            </a:pathLst>
          </a:custGeom>
          <a:blipFill>
            <a:blip r:embed="rId14"/>
            <a:stretch>
              <a:fillRect l="0" t="0" r="0" b="0"/>
            </a:stretch>
          </a:blipFill>
        </p:spPr>
      </p:sp>
      <p:sp>
        <p:nvSpPr>
          <p:cNvPr name="Freeform 10" id="10"/>
          <p:cNvSpPr/>
          <p:nvPr/>
        </p:nvSpPr>
        <p:spPr>
          <a:xfrm flipH="false" flipV="false" rot="0">
            <a:off x="6359096" y="2463494"/>
            <a:ext cx="3425443" cy="7350429"/>
          </a:xfrm>
          <a:custGeom>
            <a:avLst/>
            <a:gdLst/>
            <a:ahLst/>
            <a:cxnLst/>
            <a:rect r="r" b="b" t="t" l="l"/>
            <a:pathLst>
              <a:path h="7350429" w="3425443">
                <a:moveTo>
                  <a:pt x="0" y="0"/>
                </a:moveTo>
                <a:lnTo>
                  <a:pt x="3425443" y="0"/>
                </a:lnTo>
                <a:lnTo>
                  <a:pt x="3425443" y="7350429"/>
                </a:lnTo>
                <a:lnTo>
                  <a:pt x="0" y="7350429"/>
                </a:lnTo>
                <a:lnTo>
                  <a:pt x="0" y="0"/>
                </a:lnTo>
                <a:close/>
              </a:path>
            </a:pathLst>
          </a:custGeom>
          <a:blipFill>
            <a:blip r:embed="rId15"/>
            <a:stretch>
              <a:fillRect l="0" t="0" r="0" b="0"/>
            </a:stretch>
          </a:blipFill>
        </p:spPr>
      </p:sp>
      <p:sp>
        <p:nvSpPr>
          <p:cNvPr name="Freeform 11" id="11"/>
          <p:cNvSpPr/>
          <p:nvPr/>
        </p:nvSpPr>
        <p:spPr>
          <a:xfrm flipH="false" flipV="false" rot="0">
            <a:off x="10994214" y="2354109"/>
            <a:ext cx="3477399" cy="7459814"/>
          </a:xfrm>
          <a:custGeom>
            <a:avLst/>
            <a:gdLst/>
            <a:ahLst/>
            <a:cxnLst/>
            <a:rect r="r" b="b" t="t" l="l"/>
            <a:pathLst>
              <a:path h="7459814" w="3477399">
                <a:moveTo>
                  <a:pt x="0" y="0"/>
                </a:moveTo>
                <a:lnTo>
                  <a:pt x="3477398" y="0"/>
                </a:lnTo>
                <a:lnTo>
                  <a:pt x="3477398" y="7459814"/>
                </a:lnTo>
                <a:lnTo>
                  <a:pt x="0" y="7459814"/>
                </a:lnTo>
                <a:lnTo>
                  <a:pt x="0" y="0"/>
                </a:lnTo>
                <a:close/>
              </a:path>
            </a:pathLst>
          </a:custGeom>
          <a:blipFill>
            <a:blip r:embed="rId1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DAGBSeqQdwA</dc:identifier>
  <dcterms:modified xsi:type="dcterms:W3CDTF">2011-08-01T06:04:30Z</dcterms:modified>
  <cp:revision>1</cp:revision>
  <dc:title>Flutter presentation</dc:title>
</cp:coreProperties>
</file>